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
  </p:notesMasterIdLst>
  <p:sldIdLst>
    <p:sldId id="256" r:id="rId2"/>
    <p:sldId id="257" r:id="rId3"/>
    <p:sldId id="265" r:id="rId4"/>
    <p:sldId id="269" r:id="rId5"/>
    <p:sldId id="270" r:id="rId6"/>
    <p:sldId id="267" r:id="rId7"/>
    <p:sldId id="26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00"/>
    <p:restoredTop sz="74003"/>
  </p:normalViewPr>
  <p:slideViewPr>
    <p:cSldViewPr snapToGrid="0">
      <p:cViewPr varScale="1">
        <p:scale>
          <a:sx n="81" d="100"/>
          <a:sy n="81" d="100"/>
        </p:scale>
        <p:origin x="31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tif>
</file>

<file path=ppt/media/image10.png>
</file>

<file path=ppt/media/image11.png>
</file>

<file path=ppt/media/image12.svg>
</file>

<file path=ppt/media/image13.png>
</file>

<file path=ppt/media/image2.tiff>
</file>

<file path=ppt/media/image3.tiff>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1B2F98-8C75-1443-9D19-1F0C748BD326}" type="datetimeFigureOut">
              <a:rPr lang="en-UA" smtClean="0"/>
              <a:t>08.03.2023</a:t>
            </a:fld>
            <a:endParaRPr lang="en-U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DDAEF9-495A-B24C-87FA-AB511B860D06}" type="slidenum">
              <a:rPr lang="en-UA" smtClean="0"/>
              <a:t>‹#›</a:t>
            </a:fld>
            <a:endParaRPr lang="en-UA"/>
          </a:p>
        </p:txBody>
      </p:sp>
    </p:spTree>
    <p:extLst>
      <p:ext uri="{BB962C8B-B14F-4D97-AF65-F5344CB8AC3E}">
        <p14:creationId xmlns:p14="http://schemas.microsoft.com/office/powerpoint/2010/main" val="3243077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spcBef>
                <a:spcPts val="0"/>
              </a:spcBef>
              <a:spcAft>
                <a:spcPts val="0"/>
              </a:spcAft>
            </a:pPr>
            <a:r>
              <a:rPr lang="en-US" sz="1800" b="0" i="0" u="none" strike="noStrike" dirty="0">
                <a:solidFill>
                  <a:srgbClr val="000000"/>
                </a:solidFill>
                <a:effectLst/>
                <a:latin typeface="Calibri" panose="020F0502020204030204" pitchFamily="34" charset="0"/>
              </a:rPr>
              <a:t>CLICE 1 &lt;To do data analysis in Python, we should first tell you a little about the main packages relevant to analysis in Python.</a:t>
            </a:r>
            <a:endParaRPr lang="en-US" sz="2800" b="0" i="0" u="none" strike="noStrike" dirty="0">
              <a:solidFill>
                <a:srgbClr val="000000"/>
              </a:solidFill>
              <a:effectLst/>
            </a:endParaRPr>
          </a:p>
          <a:p>
            <a:pPr algn="just" rtl="0">
              <a:spcBef>
                <a:spcPts val="0"/>
              </a:spcBef>
              <a:spcAft>
                <a:spcPts val="0"/>
              </a:spcAft>
            </a:pPr>
            <a:r>
              <a:rPr lang="en-US" sz="1800" b="0" i="0" u="none" strike="noStrike" dirty="0">
                <a:solidFill>
                  <a:srgbClr val="000000"/>
                </a:solidFill>
                <a:effectLst/>
                <a:latin typeface="Calibri" panose="020F0502020204030204" pitchFamily="34" charset="0"/>
              </a:rPr>
              <a:t>A Python library is a collection of functions and methods allowing you to perform many actions without writing code. </a:t>
            </a:r>
            <a:endParaRPr lang="en-US" sz="2800" b="0" i="0" u="none" strike="noStrike" dirty="0">
              <a:solidFill>
                <a:srgbClr val="000000"/>
              </a:solidFill>
              <a:effectLst/>
            </a:endParaRPr>
          </a:p>
          <a:p>
            <a:pPr algn="just" rtl="0">
              <a:spcBef>
                <a:spcPts val="0"/>
              </a:spcBef>
              <a:spcAft>
                <a:spcPts val="0"/>
              </a:spcAft>
            </a:pPr>
            <a:r>
              <a:rPr lang="en-US" sz="1800" b="0" i="0" u="none" strike="noStrike" dirty="0">
                <a:solidFill>
                  <a:srgbClr val="000000"/>
                </a:solidFill>
                <a:effectLst/>
                <a:latin typeface="Calibri" panose="020F0502020204030204" pitchFamily="34" charset="0"/>
              </a:rPr>
              <a:t>The libraries usually contain built-in modules providing different functionalities you can use directly. </a:t>
            </a:r>
            <a:endParaRPr lang="en-US" sz="2800" b="0" i="0" u="none" strike="noStrike" dirty="0">
              <a:solidFill>
                <a:srgbClr val="000000"/>
              </a:solidFill>
              <a:effectLst/>
            </a:endParaRPr>
          </a:p>
          <a:p>
            <a:pPr algn="just" rtl="0">
              <a:spcBef>
                <a:spcPts val="0"/>
              </a:spcBef>
              <a:spcAft>
                <a:spcPts val="0"/>
              </a:spcAft>
            </a:pPr>
            <a:r>
              <a:rPr lang="en-US" sz="1800" b="0" i="0" u="none" strike="noStrike" dirty="0">
                <a:solidFill>
                  <a:srgbClr val="000000"/>
                </a:solidFill>
                <a:effectLst/>
                <a:latin typeface="Calibri" panose="020F0502020204030204" pitchFamily="34" charset="0"/>
              </a:rPr>
              <a:t>And extensive libraries offer a broad range of facilities.&gt;</a:t>
            </a:r>
            <a:endParaRPr lang="en-US" sz="2800" b="0" i="0" u="none" strike="noStrike" dirty="0">
              <a:solidFill>
                <a:srgbClr val="000000"/>
              </a:solidFill>
              <a:effectLst/>
            </a:endParaRPr>
          </a:p>
          <a:p>
            <a:br>
              <a:rPr lang="en-US" sz="2800" b="0" i="0" u="none" strike="noStrike" dirty="0">
                <a:solidFill>
                  <a:srgbClr val="000000"/>
                </a:solidFill>
                <a:effectLst/>
              </a:rPr>
            </a:br>
            <a:br>
              <a:rPr lang="en-US" sz="2800" dirty="0"/>
            </a:br>
            <a:br>
              <a:rPr lang="en-US" dirty="0"/>
            </a:br>
            <a:br>
              <a:rPr lang="en-US" dirty="0"/>
            </a:br>
            <a:endParaRPr lang="en-UA" dirty="0"/>
          </a:p>
        </p:txBody>
      </p:sp>
      <p:sp>
        <p:nvSpPr>
          <p:cNvPr id="4" name="Slide Number Placeholder 3"/>
          <p:cNvSpPr>
            <a:spLocks noGrp="1"/>
          </p:cNvSpPr>
          <p:nvPr>
            <p:ph type="sldNum" sz="quarter" idx="5"/>
          </p:nvPr>
        </p:nvSpPr>
        <p:spPr/>
        <p:txBody>
          <a:bodyPr/>
          <a:lstStyle/>
          <a:p>
            <a:fld id="{69DDAEF9-495A-B24C-87FA-AB511B860D06}" type="slidenum">
              <a:rPr lang="en-UA" smtClean="0"/>
              <a:t>1</a:t>
            </a:fld>
            <a:endParaRPr lang="en-UA"/>
          </a:p>
        </p:txBody>
      </p:sp>
    </p:spTree>
    <p:extLst>
      <p:ext uri="{BB962C8B-B14F-4D97-AF65-F5344CB8AC3E}">
        <p14:creationId xmlns:p14="http://schemas.microsoft.com/office/powerpoint/2010/main" val="4245710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spcBef>
                <a:spcPts val="0"/>
              </a:spcBef>
              <a:spcAft>
                <a:spcPts val="0"/>
              </a:spcAft>
            </a:pPr>
            <a:r>
              <a:rPr lang="en-US" sz="1800" b="0" i="0" u="none" strike="noStrike" dirty="0">
                <a:solidFill>
                  <a:srgbClr val="000000"/>
                </a:solidFill>
                <a:effectLst/>
                <a:latin typeface="Calibri" panose="020F0502020204030204" pitchFamily="34" charset="0"/>
              </a:rPr>
              <a:t>CLICE 1 &lt;We have divided the Python data analysis libraries into three groups.&gt;</a:t>
            </a:r>
            <a:endParaRPr lang="en-US" b="0" i="0" u="none" strike="noStrike" dirty="0">
              <a:solidFill>
                <a:srgbClr val="000000"/>
              </a:solidFill>
              <a:effectLst/>
            </a:endParaRPr>
          </a:p>
          <a:p>
            <a:pPr algn="l" rtl="0">
              <a:spcBef>
                <a:spcPts val="0"/>
              </a:spcBef>
              <a:spcAft>
                <a:spcPts val="0"/>
              </a:spcAft>
            </a:pPr>
            <a:r>
              <a:rPr lang="en-US" sz="1800" b="0" i="0" u="none" strike="noStrike" dirty="0">
                <a:solidFill>
                  <a:srgbClr val="000000"/>
                </a:solidFill>
                <a:effectLst/>
                <a:latin typeface="Calibri" panose="020F0502020204030204" pitchFamily="34" charset="0"/>
              </a:rPr>
              <a:t>CLICE 2 &lt;Pandas is another great library that can enhance your Python skills for data science. Like NumPy, it belongs to the family of SciPy open-source software and is available under the BSD free software license.</a:t>
            </a:r>
            <a:endParaRPr lang="en-US" b="0" i="0" u="none" strike="noStrike" dirty="0">
              <a:solidFill>
                <a:srgbClr val="000000"/>
              </a:solidFill>
              <a:effectLst/>
            </a:endParaRPr>
          </a:p>
          <a:p>
            <a:pPr algn="l" rtl="0">
              <a:spcBef>
                <a:spcPts val="0"/>
              </a:spcBef>
              <a:spcAft>
                <a:spcPts val="0"/>
              </a:spcAft>
            </a:pPr>
            <a:r>
              <a:rPr lang="en-US" sz="1800" b="0" i="0" u="none" strike="noStrike" dirty="0">
                <a:solidFill>
                  <a:srgbClr val="000000"/>
                </a:solidFill>
                <a:effectLst/>
                <a:latin typeface="Calibri" panose="020F0502020204030204" pitchFamily="34" charset="0"/>
              </a:rPr>
              <a:t>Pandas offer versatile and powerful tools for munging data structures and performing extensive data analysis. The library works well with incomplete, unstructured, and unordered real-world data—and comes with tools for shaping, aggregating, </a:t>
            </a:r>
            <a:r>
              <a:rPr lang="en-US" sz="1800" b="0" i="0" u="none" strike="noStrike" dirty="0" err="1">
                <a:solidFill>
                  <a:srgbClr val="000000"/>
                </a:solidFill>
                <a:effectLst/>
                <a:latin typeface="Calibri" panose="020F0502020204030204" pitchFamily="34" charset="0"/>
              </a:rPr>
              <a:t>analysing</a:t>
            </a:r>
            <a:r>
              <a:rPr lang="en-US" sz="1800" b="0" i="0" u="none" strike="noStrike" dirty="0">
                <a:solidFill>
                  <a:srgbClr val="000000"/>
                </a:solidFill>
                <a:effectLst/>
                <a:latin typeface="Calibri" panose="020F0502020204030204" pitchFamily="34" charset="0"/>
              </a:rPr>
              <a:t>, and </a:t>
            </a:r>
            <a:r>
              <a:rPr lang="en-US" sz="1800" b="0" i="0" u="none" strike="noStrike" dirty="0" err="1">
                <a:solidFill>
                  <a:srgbClr val="000000"/>
                </a:solidFill>
                <a:effectLst/>
                <a:latin typeface="Calibri" panose="020F0502020204030204" pitchFamily="34" charset="0"/>
              </a:rPr>
              <a:t>visualising</a:t>
            </a:r>
            <a:r>
              <a:rPr lang="en-US" sz="1800" b="0" i="0" u="none" strike="noStrike" dirty="0">
                <a:solidFill>
                  <a:srgbClr val="000000"/>
                </a:solidFill>
                <a:effectLst/>
                <a:latin typeface="Calibri" panose="020F0502020204030204" pitchFamily="34" charset="0"/>
              </a:rPr>
              <a:t> datasets.&gt;</a:t>
            </a:r>
            <a:endParaRPr lang="en-US" b="0" i="0" u="none" strike="noStrike" dirty="0">
              <a:solidFill>
                <a:srgbClr val="000000"/>
              </a:solidFill>
              <a:effectLst/>
            </a:endParaRPr>
          </a:p>
          <a:p>
            <a:pPr algn="l" rtl="0">
              <a:spcBef>
                <a:spcPts val="0"/>
              </a:spcBef>
              <a:spcAft>
                <a:spcPts val="0"/>
              </a:spcAft>
            </a:pPr>
            <a:r>
              <a:rPr lang="en-US" sz="1800" b="0" i="0" u="none" strike="noStrike" dirty="0">
                <a:solidFill>
                  <a:srgbClr val="000000"/>
                </a:solidFill>
                <a:effectLst/>
                <a:latin typeface="Calibri" panose="020F0502020204030204" pitchFamily="34" charset="0"/>
              </a:rPr>
              <a:t>CLICE 3 &lt;NumPy (short for Numerical Python) is one of the top libraries with valuable resources to help data scientists turn Python into a robust scientific analysis and modelling tool. The popular open-source library is available under the BSD license. It is the foundational Python library for performing tasks in scientific computing. NumPy is part of a more extensive Python-based ecosystem of open-source tools called SciPy.</a:t>
            </a:r>
            <a:endParaRPr lang="en-US" b="0" i="0" u="none" strike="noStrike" dirty="0">
              <a:solidFill>
                <a:srgbClr val="000000"/>
              </a:solidFill>
              <a:effectLst/>
            </a:endParaRPr>
          </a:p>
          <a:p>
            <a:pPr algn="l" rtl="0">
              <a:spcBef>
                <a:spcPts val="0"/>
              </a:spcBef>
              <a:spcAft>
                <a:spcPts val="0"/>
              </a:spcAft>
            </a:pPr>
            <a:r>
              <a:rPr lang="en-US" sz="1800" b="0" i="0" u="none" strike="noStrike" dirty="0">
                <a:solidFill>
                  <a:srgbClr val="000000"/>
                </a:solidFill>
                <a:effectLst/>
                <a:latin typeface="Calibri" panose="020F0502020204030204" pitchFamily="34" charset="0"/>
              </a:rPr>
              <a:t>The library empowers Python with concrete data structures to perform effortlessly multi-dimensional arrays and matrices calculations. Besides its uses in solving linear algebra equations and other mathematical calculations, NumPy is a versatile multi-dimensional container for different generic data types.</a:t>
            </a:r>
            <a:endParaRPr lang="en-US" b="0" i="0" u="none" strike="noStrike" dirty="0">
              <a:solidFill>
                <a:srgbClr val="000000"/>
              </a:solidFill>
              <a:effectLst/>
            </a:endParaRPr>
          </a:p>
          <a:p>
            <a:pPr algn="l" rtl="0">
              <a:spcBef>
                <a:spcPts val="0"/>
              </a:spcBef>
              <a:spcAft>
                <a:spcPts val="0"/>
              </a:spcAft>
            </a:pPr>
            <a:r>
              <a:rPr lang="en-US" sz="1800" b="0" i="0" u="none" strike="noStrike" dirty="0">
                <a:solidFill>
                  <a:srgbClr val="000000"/>
                </a:solidFill>
                <a:effectLst/>
                <a:latin typeface="Calibri" panose="020F0502020204030204" pitchFamily="34" charset="0"/>
              </a:rPr>
              <a:t>CLICE 4 &lt;SciPy includes functions for some advanced math problems as listed on this slide, as well as data </a:t>
            </a:r>
            <a:r>
              <a:rPr lang="en-US" sz="1800" b="0" i="0" u="none" strike="noStrike" dirty="0" err="1">
                <a:solidFill>
                  <a:srgbClr val="000000"/>
                </a:solidFill>
                <a:effectLst/>
                <a:latin typeface="Calibri" panose="020F0502020204030204" pitchFamily="34" charset="0"/>
              </a:rPr>
              <a:t>visualisation</a:t>
            </a:r>
            <a:r>
              <a:rPr lang="en-US" sz="1800" b="0" i="0" u="none" strike="noStrike" dirty="0">
                <a:solidFill>
                  <a:srgbClr val="000000"/>
                </a:solidFill>
                <a:effectLst/>
                <a:latin typeface="Calibri" panose="020F0502020204030204" pitchFamily="34" charset="0"/>
              </a:rPr>
              <a:t>.&gt;</a:t>
            </a:r>
            <a:endParaRPr lang="en-US" b="0" i="0" u="none" strike="noStrike" dirty="0">
              <a:solidFill>
                <a:srgbClr val="000000"/>
              </a:solidFill>
              <a:effectLst/>
            </a:endParaRPr>
          </a:p>
          <a:p>
            <a:br>
              <a:rPr lang="en-US" dirty="0"/>
            </a:br>
            <a:br>
              <a:rPr lang="en-US" dirty="0"/>
            </a:br>
            <a:endParaRPr lang="en-US" b="0" i="0" u="none" strike="noStrike" dirty="0">
              <a:solidFill>
                <a:srgbClr val="000000"/>
              </a:solidFill>
              <a:effectLst/>
            </a:endParaRPr>
          </a:p>
          <a:p>
            <a:br>
              <a:rPr lang="en-US" b="0" i="0" u="none" strike="noStrike" dirty="0">
                <a:solidFill>
                  <a:srgbClr val="000000"/>
                </a:solidFill>
                <a:effectLst/>
              </a:rPr>
            </a:br>
            <a:br>
              <a:rPr lang="en-US" dirty="0"/>
            </a:br>
            <a:endParaRPr lang="en-UA" dirty="0"/>
          </a:p>
        </p:txBody>
      </p:sp>
      <p:sp>
        <p:nvSpPr>
          <p:cNvPr id="4" name="Slide Number Placeholder 3"/>
          <p:cNvSpPr>
            <a:spLocks noGrp="1"/>
          </p:cNvSpPr>
          <p:nvPr>
            <p:ph type="sldNum" sz="quarter" idx="5"/>
          </p:nvPr>
        </p:nvSpPr>
        <p:spPr/>
        <p:txBody>
          <a:bodyPr/>
          <a:lstStyle/>
          <a:p>
            <a:fld id="{69DDAEF9-495A-B24C-87FA-AB511B860D06}" type="slidenum">
              <a:rPr lang="en-UA" smtClean="0"/>
              <a:t>2</a:t>
            </a:fld>
            <a:endParaRPr lang="en-UA"/>
          </a:p>
        </p:txBody>
      </p:sp>
    </p:spTree>
    <p:extLst>
      <p:ext uri="{BB962C8B-B14F-4D97-AF65-F5344CB8AC3E}">
        <p14:creationId xmlns:p14="http://schemas.microsoft.com/office/powerpoint/2010/main" val="383075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spcBef>
                <a:spcPts val="0"/>
              </a:spcBef>
              <a:spcAft>
                <a:spcPts val="0"/>
              </a:spcAft>
            </a:pPr>
            <a:r>
              <a:rPr lang="en-US" sz="1800" b="0" i="0" u="none" strike="noStrike" dirty="0">
                <a:solidFill>
                  <a:srgbClr val="000000"/>
                </a:solidFill>
                <a:effectLst/>
                <a:latin typeface="Calibri" panose="020F0502020204030204" pitchFamily="34" charset="0"/>
              </a:rPr>
              <a:t>CLICE 1 &lt;Question</a:t>
            </a:r>
            <a:endParaRPr lang="en-US" sz="2800" b="0" i="0" u="none" strike="noStrike" dirty="0">
              <a:solidFill>
                <a:srgbClr val="000000"/>
              </a:solidFill>
              <a:effectLst/>
            </a:endParaRPr>
          </a:p>
          <a:p>
            <a:pPr indent="457200" algn="l" rtl="0">
              <a:spcBef>
                <a:spcPts val="0"/>
              </a:spcBef>
              <a:spcAft>
                <a:spcPts val="0"/>
              </a:spcAft>
            </a:pPr>
            <a:r>
              <a:rPr lang="en-US" sz="1800" b="0" i="0" u="none" strike="noStrike" dirty="0">
                <a:solidFill>
                  <a:srgbClr val="000000"/>
                </a:solidFill>
                <a:effectLst/>
                <a:latin typeface="Calibri" panose="020F0502020204030204" pitchFamily="34" charset="0"/>
              </a:rPr>
              <a:t>What is the primary instrument used in Pandas?</a:t>
            </a:r>
            <a:endParaRPr lang="en-US" sz="2800" b="0" i="0" u="none" strike="noStrike" dirty="0">
              <a:solidFill>
                <a:srgbClr val="000000"/>
              </a:solidFill>
              <a:effectLst/>
            </a:endParaRPr>
          </a:p>
          <a:p>
            <a:pPr indent="457200" algn="l" rtl="0">
              <a:spcBef>
                <a:spcPts val="0"/>
              </a:spcBef>
              <a:spcAft>
                <a:spcPts val="0"/>
              </a:spcAft>
            </a:pPr>
            <a:r>
              <a:rPr lang="en-US" sz="1800" b="0" i="0" u="none" strike="noStrike" dirty="0">
                <a:solidFill>
                  <a:srgbClr val="000000"/>
                </a:solidFill>
                <a:effectLst/>
                <a:latin typeface="Calibri" panose="020F0502020204030204" pitchFamily="34" charset="0"/>
              </a:rPr>
              <a:t>Arrays</a:t>
            </a:r>
            <a:endParaRPr lang="en-US" sz="2800" b="0" i="0" u="none" strike="noStrike" dirty="0">
              <a:solidFill>
                <a:srgbClr val="000000"/>
              </a:solidFill>
              <a:effectLst/>
            </a:endParaRPr>
          </a:p>
          <a:p>
            <a:pPr indent="457200" algn="l" rtl="0">
              <a:spcBef>
                <a:spcPts val="0"/>
              </a:spcBef>
              <a:spcAft>
                <a:spcPts val="0"/>
              </a:spcAft>
            </a:pPr>
            <a:r>
              <a:rPr lang="en-US" sz="1800" b="0" i="0" u="none" strike="noStrike" dirty="0" err="1">
                <a:solidFill>
                  <a:srgbClr val="000000"/>
                </a:solidFill>
                <a:effectLst/>
                <a:latin typeface="Calibri" panose="020F0502020204030204" pitchFamily="34" charset="0"/>
              </a:rPr>
              <a:t>Dataframes</a:t>
            </a:r>
            <a:endParaRPr lang="en-US" sz="2800" b="0" i="0" u="none" strike="noStrike" dirty="0">
              <a:solidFill>
                <a:srgbClr val="000000"/>
              </a:solidFill>
              <a:effectLst/>
            </a:endParaRPr>
          </a:p>
          <a:p>
            <a:pPr indent="457200" algn="l" rtl="0">
              <a:spcBef>
                <a:spcPts val="0"/>
              </a:spcBef>
              <a:spcAft>
                <a:spcPts val="0"/>
              </a:spcAft>
            </a:pPr>
            <a:r>
              <a:rPr lang="en-US" sz="1800" b="0" i="0" u="none" strike="noStrike" dirty="0">
                <a:solidFill>
                  <a:srgbClr val="000000"/>
                </a:solidFill>
                <a:effectLst/>
                <a:latin typeface="Calibri" panose="020F0502020204030204" pitchFamily="34" charset="0"/>
              </a:rPr>
              <a:t>Matrices&gt;</a:t>
            </a:r>
            <a:endParaRPr lang="en-US" sz="2800" b="0" i="0" u="none" strike="noStrike" dirty="0">
              <a:solidFill>
                <a:srgbClr val="000000"/>
              </a:solidFill>
              <a:effectLst/>
            </a:endParaRPr>
          </a:p>
          <a:p>
            <a:br>
              <a:rPr lang="en-US" sz="2800" dirty="0"/>
            </a:br>
            <a:br>
              <a:rPr lang="en-US" sz="2800" dirty="0"/>
            </a:br>
            <a:endParaRPr lang="en-UA" dirty="0"/>
          </a:p>
        </p:txBody>
      </p:sp>
      <p:sp>
        <p:nvSpPr>
          <p:cNvPr id="4" name="Slide Number Placeholder 3"/>
          <p:cNvSpPr>
            <a:spLocks noGrp="1"/>
          </p:cNvSpPr>
          <p:nvPr>
            <p:ph type="sldNum" sz="quarter" idx="5"/>
          </p:nvPr>
        </p:nvSpPr>
        <p:spPr/>
        <p:txBody>
          <a:bodyPr/>
          <a:lstStyle/>
          <a:p>
            <a:fld id="{69DDAEF9-495A-B24C-87FA-AB511B860D06}" type="slidenum">
              <a:rPr lang="en-UA" smtClean="0"/>
              <a:t>3</a:t>
            </a:fld>
            <a:endParaRPr lang="en-UA"/>
          </a:p>
        </p:txBody>
      </p:sp>
    </p:spTree>
    <p:extLst>
      <p:ext uri="{BB962C8B-B14F-4D97-AF65-F5344CB8AC3E}">
        <p14:creationId xmlns:p14="http://schemas.microsoft.com/office/powerpoint/2010/main" val="41538294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spcBef>
                <a:spcPts val="0"/>
              </a:spcBef>
              <a:spcAft>
                <a:spcPts val="0"/>
              </a:spcAft>
            </a:pPr>
            <a:r>
              <a:rPr lang="en-US" sz="1800" b="0" i="0" u="none" strike="noStrike" dirty="0">
                <a:solidFill>
                  <a:srgbClr val="000000"/>
                </a:solidFill>
                <a:effectLst/>
                <a:latin typeface="Calibri" panose="020F0502020204030204" pitchFamily="34" charset="0"/>
              </a:rPr>
              <a:t>CLICE 1 &lt;Python is an Interactive, Interpreted, Object-Oriented Programming Language that incorporates Exceptions, Modules, Dynamic Typing, Dynamic Binding, Classes, High-level Dynamic Data Types, etc. It can also make system calls to almost all well-known Operating Systems.</a:t>
            </a:r>
            <a:endParaRPr lang="en-US" b="0" i="0" u="none" strike="noStrike" dirty="0">
              <a:solidFill>
                <a:srgbClr val="000000"/>
              </a:solidFill>
              <a:effectLst/>
            </a:endParaRPr>
          </a:p>
          <a:p>
            <a:pPr algn="just" rtl="0">
              <a:spcBef>
                <a:spcPts val="0"/>
              </a:spcBef>
              <a:spcAft>
                <a:spcPts val="0"/>
              </a:spcAft>
            </a:pPr>
            <a:r>
              <a:rPr lang="en-US" sz="1800" b="0" i="0" u="none" strike="noStrike" dirty="0">
                <a:solidFill>
                  <a:srgbClr val="000000"/>
                </a:solidFill>
                <a:effectLst/>
                <a:latin typeface="Calibri" panose="020F0502020204030204" pitchFamily="34" charset="0"/>
              </a:rPr>
              <a:t>Data visualization methods are the best way to communicate with others, showing them meaningful analysis results.&gt;</a:t>
            </a:r>
            <a:endParaRPr lang="en-US" b="0" i="0" u="none" strike="noStrike" dirty="0">
              <a:solidFill>
                <a:srgbClr val="000000"/>
              </a:solidFill>
              <a:effectLst/>
            </a:endParaRPr>
          </a:p>
          <a:p>
            <a:pPr algn="just" rtl="0">
              <a:spcBef>
                <a:spcPts val="0"/>
              </a:spcBef>
              <a:spcAft>
                <a:spcPts val="0"/>
              </a:spcAft>
            </a:pPr>
            <a:r>
              <a:rPr lang="en-US" sz="1800" b="0" i="0" u="none" strike="noStrike" dirty="0">
                <a:solidFill>
                  <a:srgbClr val="000000"/>
                </a:solidFill>
                <a:effectLst/>
                <a:latin typeface="Calibri" panose="020F0502020204030204" pitchFamily="34" charset="0"/>
              </a:rPr>
              <a:t>CLICE 2 &lt;Matplotlib is one of the most popular cross-platform Data Visualization and Graphical Plotting libraries for Python. It also has a numerical extension called NumPy. Matplotlib was developed by John Hunter and is currently seen as a robust Open-Source alternative to MATLAB. Developers can use this Python library to create numerous static, interactive, or animated data visualizations.</a:t>
            </a:r>
            <a:endParaRPr lang="en-US" b="0" i="0" u="none" strike="noStrike" dirty="0">
              <a:solidFill>
                <a:srgbClr val="000000"/>
              </a:solidFill>
              <a:effectLst/>
            </a:endParaRPr>
          </a:p>
          <a:p>
            <a:pPr algn="just" rtl="0">
              <a:spcBef>
                <a:spcPts val="0"/>
              </a:spcBef>
              <a:spcAft>
                <a:spcPts val="0"/>
              </a:spcAft>
            </a:pPr>
            <a:r>
              <a:rPr lang="en-US" sz="1800" b="0" i="0" u="none" strike="noStrike" dirty="0">
                <a:solidFill>
                  <a:srgbClr val="000000"/>
                </a:solidFill>
                <a:effectLst/>
                <a:latin typeface="Calibri" panose="020F0502020204030204" pitchFamily="34" charset="0"/>
              </a:rPr>
              <a:t>A Matplotlib script in Python can easily be structured such that a few lines of code are enough to generate a visual data plot.&gt; </a:t>
            </a:r>
            <a:endParaRPr lang="en-US" b="0" i="0" u="none" strike="noStrike" dirty="0">
              <a:solidFill>
                <a:srgbClr val="000000"/>
              </a:solidFill>
              <a:effectLst/>
            </a:endParaRPr>
          </a:p>
          <a:p>
            <a:pPr algn="just" rtl="0">
              <a:spcBef>
                <a:spcPts val="0"/>
              </a:spcBef>
              <a:spcAft>
                <a:spcPts val="0"/>
              </a:spcAft>
            </a:pPr>
            <a:r>
              <a:rPr lang="en-US" sz="1800" b="0" i="0" u="none" strike="noStrike" dirty="0">
                <a:solidFill>
                  <a:srgbClr val="000000"/>
                </a:solidFill>
                <a:effectLst/>
                <a:latin typeface="Calibri" panose="020F0502020204030204" pitchFamily="34" charset="0"/>
              </a:rPr>
              <a:t>CLICE 3 &lt;Seaborn is used for creating visualizations of statistical data. It is built on Matplotlib and provides a high-level interface for creating static, animated, and interactive statistical graphs. It has different functions for visualizing distributions, relationships between variables, and other types of statistical data.&gt;</a:t>
            </a:r>
            <a:endParaRPr lang="en-US" b="0" i="0" u="none" strike="noStrike" dirty="0">
              <a:solidFill>
                <a:srgbClr val="000000"/>
              </a:solidFill>
              <a:effectLst/>
            </a:endParaRPr>
          </a:p>
          <a:p>
            <a:br>
              <a:rPr lang="en-US" dirty="0"/>
            </a:br>
            <a:br>
              <a:rPr lang="en-US" dirty="0"/>
            </a:br>
            <a:endParaRPr lang="en-US" b="0" i="0" u="none" strike="noStrike" dirty="0">
              <a:solidFill>
                <a:srgbClr val="000000"/>
              </a:solidFill>
              <a:effectLst/>
            </a:endParaRPr>
          </a:p>
          <a:p>
            <a:br>
              <a:rPr lang="en-US" dirty="0"/>
            </a:br>
            <a:br>
              <a:rPr lang="en-US" dirty="0"/>
            </a:br>
            <a:endParaRPr lang="en-US" b="0" i="0" u="none" strike="noStrike" dirty="0">
              <a:solidFill>
                <a:srgbClr val="000000"/>
              </a:solidFill>
              <a:effectLst/>
            </a:endParaRPr>
          </a:p>
          <a:p>
            <a:br>
              <a:rPr lang="en-US" b="0" i="0" u="none" strike="noStrike" dirty="0">
                <a:solidFill>
                  <a:srgbClr val="000000"/>
                </a:solidFill>
                <a:effectLst/>
              </a:rPr>
            </a:br>
            <a:br>
              <a:rPr lang="en-US" dirty="0"/>
            </a:br>
            <a:endParaRPr lang="en-UA" dirty="0"/>
          </a:p>
        </p:txBody>
      </p:sp>
      <p:sp>
        <p:nvSpPr>
          <p:cNvPr id="4" name="Slide Number Placeholder 3"/>
          <p:cNvSpPr>
            <a:spLocks noGrp="1"/>
          </p:cNvSpPr>
          <p:nvPr>
            <p:ph type="sldNum" sz="quarter" idx="5"/>
          </p:nvPr>
        </p:nvSpPr>
        <p:spPr/>
        <p:txBody>
          <a:bodyPr/>
          <a:lstStyle/>
          <a:p>
            <a:fld id="{69DDAEF9-495A-B24C-87FA-AB511B860D06}" type="slidenum">
              <a:rPr lang="en-UA" smtClean="0"/>
              <a:t>4</a:t>
            </a:fld>
            <a:endParaRPr lang="en-UA"/>
          </a:p>
        </p:txBody>
      </p:sp>
    </p:spTree>
    <p:extLst>
      <p:ext uri="{BB962C8B-B14F-4D97-AF65-F5344CB8AC3E}">
        <p14:creationId xmlns:p14="http://schemas.microsoft.com/office/powerpoint/2010/main" val="3994439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spcBef>
                <a:spcPts val="0"/>
              </a:spcBef>
              <a:spcAft>
                <a:spcPts val="0"/>
              </a:spcAft>
            </a:pPr>
            <a:r>
              <a:rPr lang="en-US" sz="1800" b="0" i="0" u="none" strike="noStrike" dirty="0">
                <a:solidFill>
                  <a:srgbClr val="000000"/>
                </a:solidFill>
                <a:effectLst/>
                <a:latin typeface="Calibri" panose="020F0502020204030204" pitchFamily="34" charset="0"/>
              </a:rPr>
              <a:t>CLICE 1 &lt;With machine learning algorithms, we can develop a model using our heart disease data set and get predictions.</a:t>
            </a:r>
            <a:endParaRPr lang="en-US" b="0" i="0" u="none" strike="noStrike" dirty="0">
              <a:solidFill>
                <a:srgbClr val="000000"/>
              </a:solidFill>
              <a:effectLst/>
            </a:endParaRPr>
          </a:p>
          <a:p>
            <a:pPr algn="just" rtl="0">
              <a:spcBef>
                <a:spcPts val="0"/>
              </a:spcBef>
              <a:spcAft>
                <a:spcPts val="0"/>
              </a:spcAft>
            </a:pPr>
            <a:r>
              <a:rPr lang="en-US" sz="1800" b="0" i="0" u="none" strike="noStrike" dirty="0">
                <a:solidFill>
                  <a:srgbClr val="000000"/>
                </a:solidFill>
                <a:effectLst/>
                <a:latin typeface="Calibri" panose="020F0502020204030204" pitchFamily="34" charset="0"/>
              </a:rPr>
              <a:t>Algorithmic libraries solve basic machine learning tasks to complex&gt;</a:t>
            </a:r>
            <a:endParaRPr lang="en-US" b="0" i="0" u="none" strike="noStrike" dirty="0">
              <a:solidFill>
                <a:srgbClr val="000000"/>
              </a:solidFill>
              <a:effectLst/>
            </a:endParaRPr>
          </a:p>
          <a:p>
            <a:pPr algn="just" rtl="0">
              <a:spcBef>
                <a:spcPts val="0"/>
              </a:spcBef>
              <a:spcAft>
                <a:spcPts val="0"/>
              </a:spcAft>
            </a:pPr>
            <a:r>
              <a:rPr lang="en-US" sz="1800" b="0" i="0" u="none" strike="noStrike" dirty="0">
                <a:solidFill>
                  <a:srgbClr val="000000"/>
                </a:solidFill>
                <a:effectLst/>
                <a:latin typeface="Calibri" panose="020F0502020204030204" pitchFamily="34" charset="0"/>
              </a:rPr>
              <a:t>CLICE 2 &lt;Here we present two packages&gt;</a:t>
            </a:r>
            <a:endParaRPr lang="en-US" b="0" i="0" u="none" strike="noStrike" dirty="0">
              <a:solidFill>
                <a:srgbClr val="000000"/>
              </a:solidFill>
              <a:effectLst/>
            </a:endParaRPr>
          </a:p>
          <a:p>
            <a:pPr algn="just" rtl="0">
              <a:spcBef>
                <a:spcPts val="0"/>
              </a:spcBef>
              <a:spcAft>
                <a:spcPts val="0"/>
              </a:spcAft>
            </a:pPr>
            <a:r>
              <a:rPr lang="en-US" sz="1800" b="0" i="0" u="none" strike="noStrike" dirty="0">
                <a:solidFill>
                  <a:srgbClr val="000000"/>
                </a:solidFill>
                <a:effectLst/>
                <a:latin typeface="Calibri" panose="020F0502020204030204" pitchFamily="34" charset="0"/>
              </a:rPr>
              <a:t>CLICE 3 &lt;scikit-learn is a library for machine learning in Python. It provides algorithms for classification, regression, clustering, and dimensionality reduction, as well as tools for evaluating the performance of these models. It also has functions for preprocessing data, such as scaling and imputing missing values.&gt;</a:t>
            </a:r>
            <a:endParaRPr lang="en-US" b="0" i="0" u="none" strike="noStrike" dirty="0">
              <a:solidFill>
                <a:srgbClr val="000000"/>
              </a:solidFill>
              <a:effectLst/>
            </a:endParaRPr>
          </a:p>
          <a:p>
            <a:pPr algn="just" rtl="0">
              <a:spcBef>
                <a:spcPts val="0"/>
              </a:spcBef>
              <a:spcAft>
                <a:spcPts val="0"/>
              </a:spcAft>
            </a:pPr>
            <a:r>
              <a:rPr lang="en-US" sz="1800" b="0" i="0" u="none" strike="noStrike" dirty="0">
                <a:solidFill>
                  <a:srgbClr val="000000"/>
                </a:solidFill>
                <a:effectLst/>
                <a:latin typeface="Calibri" panose="020F0502020204030204" pitchFamily="34" charset="0"/>
              </a:rPr>
              <a:t>CLICE 4 &lt;</a:t>
            </a:r>
            <a:r>
              <a:rPr lang="en-US" sz="1800" b="0" i="0" u="none" strike="noStrike" dirty="0" err="1">
                <a:solidFill>
                  <a:srgbClr val="000000"/>
                </a:solidFill>
                <a:effectLst/>
                <a:latin typeface="Calibri" panose="020F0502020204030204" pitchFamily="34" charset="0"/>
              </a:rPr>
              <a:t>Statsmodels</a:t>
            </a:r>
            <a:r>
              <a:rPr lang="en-US" sz="1800" b="0" i="0" u="none" strike="noStrike" dirty="0">
                <a:solidFill>
                  <a:srgbClr val="000000"/>
                </a:solidFill>
                <a:effectLst/>
                <a:latin typeface="Calibri" panose="020F0502020204030204" pitchFamily="34" charset="0"/>
              </a:rPr>
              <a:t> is a Python library for estimating and testing statistical models. It offers functions for fitting models to data and tools for conducting statistical tests and performing hypothesis tests. It is useful for linear regression, time series, and experimental data analysis.&gt;</a:t>
            </a:r>
            <a:endParaRPr lang="en-US" b="0" i="0" u="none" strike="noStrike" dirty="0">
              <a:solidFill>
                <a:srgbClr val="000000"/>
              </a:solidFill>
              <a:effectLst/>
            </a:endParaRPr>
          </a:p>
          <a:p>
            <a:br>
              <a:rPr lang="en-US" dirty="0"/>
            </a:br>
            <a:br>
              <a:rPr lang="en-US" dirty="0"/>
            </a:br>
            <a:endParaRPr lang="en-UA" dirty="0"/>
          </a:p>
        </p:txBody>
      </p:sp>
      <p:sp>
        <p:nvSpPr>
          <p:cNvPr id="4" name="Slide Number Placeholder 3"/>
          <p:cNvSpPr>
            <a:spLocks noGrp="1"/>
          </p:cNvSpPr>
          <p:nvPr>
            <p:ph type="sldNum" sz="quarter" idx="5"/>
          </p:nvPr>
        </p:nvSpPr>
        <p:spPr/>
        <p:txBody>
          <a:bodyPr/>
          <a:lstStyle/>
          <a:p>
            <a:fld id="{69DDAEF9-495A-B24C-87FA-AB511B860D06}" type="slidenum">
              <a:rPr lang="en-UA" smtClean="0"/>
              <a:t>5</a:t>
            </a:fld>
            <a:endParaRPr lang="en-UA"/>
          </a:p>
        </p:txBody>
      </p:sp>
    </p:spTree>
    <p:extLst>
      <p:ext uri="{BB962C8B-B14F-4D97-AF65-F5344CB8AC3E}">
        <p14:creationId xmlns:p14="http://schemas.microsoft.com/office/powerpoint/2010/main" val="111565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spcBef>
                <a:spcPts val="0"/>
              </a:spcBef>
              <a:spcAft>
                <a:spcPts val="0"/>
              </a:spcAft>
            </a:pPr>
            <a:r>
              <a:rPr lang="en-US" sz="1800" b="0" i="0" u="none" strike="noStrike" dirty="0">
                <a:solidFill>
                  <a:srgbClr val="000000"/>
                </a:solidFill>
                <a:effectLst/>
                <a:latin typeface="Calibri" panose="020F0502020204030204" pitchFamily="34" charset="0"/>
              </a:rPr>
              <a:t>CLICE 1 &lt;Question</a:t>
            </a:r>
            <a:endParaRPr lang="en-US" sz="4000" b="0" i="0" u="none" strike="noStrike" dirty="0">
              <a:solidFill>
                <a:srgbClr val="000000"/>
              </a:solidFill>
              <a:effectLst/>
            </a:endParaRPr>
          </a:p>
          <a:p>
            <a:pPr indent="457200" algn="l" rtl="0">
              <a:spcBef>
                <a:spcPts val="0"/>
              </a:spcBef>
              <a:spcAft>
                <a:spcPts val="0"/>
              </a:spcAft>
            </a:pPr>
            <a:r>
              <a:rPr lang="en-US" sz="1800" b="0" i="0" u="none" strike="noStrike" dirty="0">
                <a:solidFill>
                  <a:srgbClr val="000000"/>
                </a:solidFill>
                <a:effectLst/>
                <a:latin typeface="Calibri" panose="020F0502020204030204" pitchFamily="34" charset="0"/>
              </a:rPr>
              <a:t>What libraries do you use for data visualization?&gt;</a:t>
            </a:r>
            <a:endParaRPr lang="en-US" sz="4000" b="0" i="0" u="none" strike="noStrike" dirty="0">
              <a:solidFill>
                <a:srgbClr val="000000"/>
              </a:solidFill>
              <a:effectLst/>
            </a:endParaRPr>
          </a:p>
          <a:p>
            <a:pPr indent="457200" algn="l" rtl="0">
              <a:spcBef>
                <a:spcPts val="0"/>
              </a:spcBef>
              <a:spcAft>
                <a:spcPts val="0"/>
              </a:spcAft>
            </a:pPr>
            <a:r>
              <a:rPr lang="en-US" sz="1800" b="0" i="0" u="none" strike="noStrike" dirty="0">
                <a:solidFill>
                  <a:srgbClr val="000000"/>
                </a:solidFill>
                <a:effectLst/>
                <a:latin typeface="Calibri" panose="020F0502020204030204" pitchFamily="34" charset="0"/>
              </a:rPr>
              <a:t>matplotlib</a:t>
            </a:r>
            <a:endParaRPr lang="en-US" sz="4000" b="0" i="0" u="none" strike="noStrike" dirty="0">
              <a:solidFill>
                <a:srgbClr val="000000"/>
              </a:solidFill>
              <a:effectLst/>
            </a:endParaRPr>
          </a:p>
          <a:p>
            <a:pPr indent="457200" algn="l" rtl="0">
              <a:spcBef>
                <a:spcPts val="0"/>
              </a:spcBef>
              <a:spcAft>
                <a:spcPts val="0"/>
              </a:spcAft>
            </a:pPr>
            <a:r>
              <a:rPr lang="en-US" sz="1800" b="0" i="0" u="none" strike="noStrike" dirty="0" err="1">
                <a:solidFill>
                  <a:srgbClr val="000000"/>
                </a:solidFill>
                <a:effectLst/>
                <a:latin typeface="Calibri" panose="020F0502020204030204" pitchFamily="34" charset="0"/>
              </a:rPr>
              <a:t>numpy</a:t>
            </a:r>
            <a:endParaRPr lang="en-US" sz="4000" b="0" i="0" u="none" strike="noStrike" dirty="0">
              <a:solidFill>
                <a:srgbClr val="000000"/>
              </a:solidFill>
              <a:effectLst/>
            </a:endParaRPr>
          </a:p>
          <a:p>
            <a:pPr indent="457200" algn="l" rtl="0">
              <a:spcBef>
                <a:spcPts val="0"/>
              </a:spcBef>
              <a:spcAft>
                <a:spcPts val="0"/>
              </a:spcAft>
            </a:pPr>
            <a:r>
              <a:rPr lang="en-US" sz="1800" b="0" i="0" u="none" strike="noStrike" dirty="0">
                <a:solidFill>
                  <a:srgbClr val="000000"/>
                </a:solidFill>
                <a:effectLst/>
                <a:latin typeface="Calibri" panose="020F0502020204030204" pitchFamily="34" charset="0"/>
              </a:rPr>
              <a:t>scikit-learn</a:t>
            </a:r>
            <a:endParaRPr lang="en-US" sz="4000" b="0" i="0" u="none" strike="noStrike" dirty="0">
              <a:solidFill>
                <a:srgbClr val="000000"/>
              </a:solidFill>
              <a:effectLst/>
            </a:endParaRPr>
          </a:p>
          <a:p>
            <a:br>
              <a:rPr lang="en-US" sz="4000" dirty="0"/>
            </a:br>
            <a:br>
              <a:rPr lang="en-US" sz="4000" dirty="0"/>
            </a:br>
            <a:br>
              <a:rPr lang="en-US" sz="2800" dirty="0"/>
            </a:br>
            <a:br>
              <a:rPr lang="en-US" sz="2800" dirty="0"/>
            </a:br>
            <a:br>
              <a:rPr lang="en-US" dirty="0"/>
            </a:br>
            <a:br>
              <a:rPr lang="en-US" dirty="0"/>
            </a:br>
            <a:endParaRPr lang="en-UA" dirty="0"/>
          </a:p>
        </p:txBody>
      </p:sp>
      <p:sp>
        <p:nvSpPr>
          <p:cNvPr id="4" name="Slide Number Placeholder 3"/>
          <p:cNvSpPr>
            <a:spLocks noGrp="1"/>
          </p:cNvSpPr>
          <p:nvPr>
            <p:ph type="sldNum" sz="quarter" idx="5"/>
          </p:nvPr>
        </p:nvSpPr>
        <p:spPr/>
        <p:txBody>
          <a:bodyPr/>
          <a:lstStyle/>
          <a:p>
            <a:fld id="{69DDAEF9-495A-B24C-87FA-AB511B860D06}" type="slidenum">
              <a:rPr lang="en-UA" smtClean="0"/>
              <a:t>6</a:t>
            </a:fld>
            <a:endParaRPr lang="en-UA"/>
          </a:p>
        </p:txBody>
      </p:sp>
    </p:spTree>
    <p:extLst>
      <p:ext uri="{BB962C8B-B14F-4D97-AF65-F5344CB8AC3E}">
        <p14:creationId xmlns:p14="http://schemas.microsoft.com/office/powerpoint/2010/main" val="6976272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CLICE 1 &lt;There are many Python data science libraries, each with features and capabilities. Whether you're working with numerical data, statistical data, or machine learning models, there is a Python library that can help you get the job done. By familiarizing yourself with them and their capabilities, you'll be well-equipped to tackle various data science tasks in Python.&gt;</a:t>
            </a:r>
            <a:br>
              <a:rPr lang="en-US" dirty="0"/>
            </a:br>
            <a:br>
              <a:rPr lang="en-US" dirty="0"/>
            </a:br>
            <a:endParaRPr lang="en-UA" dirty="0"/>
          </a:p>
        </p:txBody>
      </p:sp>
      <p:sp>
        <p:nvSpPr>
          <p:cNvPr id="4" name="Slide Number Placeholder 3"/>
          <p:cNvSpPr>
            <a:spLocks noGrp="1"/>
          </p:cNvSpPr>
          <p:nvPr>
            <p:ph type="sldNum" sz="quarter" idx="5"/>
          </p:nvPr>
        </p:nvSpPr>
        <p:spPr/>
        <p:txBody>
          <a:bodyPr/>
          <a:lstStyle/>
          <a:p>
            <a:fld id="{7E35C32C-AAF4-7844-AA13-7CF70AB0774C}" type="slidenum">
              <a:rPr lang="en-UA" smtClean="0"/>
              <a:t>7</a:t>
            </a:fld>
            <a:endParaRPr lang="en-UA"/>
          </a:p>
        </p:txBody>
      </p:sp>
    </p:spTree>
    <p:extLst>
      <p:ext uri="{BB962C8B-B14F-4D97-AF65-F5344CB8AC3E}">
        <p14:creationId xmlns:p14="http://schemas.microsoft.com/office/powerpoint/2010/main" val="2313493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168401"/>
            <a:ext cx="6431280" cy="2387600"/>
          </a:xfr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dirty="0"/>
          </a:p>
        </p:txBody>
      </p:sp>
      <p:sp>
        <p:nvSpPr>
          <p:cNvPr id="3" name="Subtitle 2"/>
          <p:cNvSpPr>
            <a:spLocks noGrp="1"/>
          </p:cNvSpPr>
          <p:nvPr>
            <p:ph type="subTitle" idx="1"/>
          </p:nvPr>
        </p:nvSpPr>
        <p:spPr>
          <a:xfrm>
            <a:off x="2880360" y="3731247"/>
            <a:ext cx="6431280" cy="1655762"/>
          </a:xfrm>
        </p:spPr>
        <p:txBody>
          <a:bodyPr/>
          <a:lstStyle>
            <a:lvl1pPr marL="0" indent="0" algn="ctr">
              <a:buNone/>
              <a:defRPr sz="2400" b="1">
                <a:solidFill>
                  <a:srgbClr val="00B0F0"/>
                </a:solidFill>
                <a:latin typeface="IBM Plex Mono Text" panose="020B0509050203000203"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8" name="Straight Connector 7"/>
          <p:cNvCxnSpPr/>
          <p:nvPr/>
        </p:nvCxnSpPr>
        <p:spPr>
          <a:xfrm>
            <a:off x="2880360" y="3649111"/>
            <a:ext cx="6431280"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Rectangle 8"/>
          <p:cNvSpPr>
            <a:spLocks noChangeArrowheads="1"/>
          </p:cNvSpPr>
          <p:nvPr/>
        </p:nvSpPr>
        <p:spPr bwMode="black">
          <a:xfrm>
            <a:off x="4093580" y="5537419"/>
            <a:ext cx="4004840" cy="304359"/>
          </a:xfrm>
          <a:prstGeom prst="rect">
            <a:avLst/>
          </a:prstGeom>
          <a:noFill/>
          <a:ln w="9525">
            <a:noFill/>
            <a:miter lim="800000"/>
            <a:headEnd/>
            <a:tailEnd/>
          </a:ln>
        </p:spPr>
        <p:txBody>
          <a:bodyPr lIns="92075" tIns="46038" rIns="92075" bIns="46038"/>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algn="r"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algn="r"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algn="r"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algn="r"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sz="1400" b="0" dirty="0">
                <a:latin typeface="Helv"/>
              </a:rPr>
              <a:t>© IBM Corporation. All rights reserved.</a:t>
            </a:r>
          </a:p>
        </p:txBody>
      </p:sp>
    </p:spTree>
    <p:extLst>
      <p:ext uri="{BB962C8B-B14F-4D97-AF65-F5344CB8AC3E}">
        <p14:creationId xmlns:p14="http://schemas.microsoft.com/office/powerpoint/2010/main" val="25960018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IBM Plex Mono SemiBold" panose="020B0709050203000203" pitchFamily="49" charset="0"/>
              </a:defRPr>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IBM Plex Mono Text" panose="020B0509050203000203" pitchFamily="49"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410776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IBM Plex Mono SemiBold" panose="020B0709050203000203" pitchFamily="49"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IBM Plex Mono Text" panose="020B0509050203000203" pitchFamily="49" charset="0"/>
              </a:defRPr>
            </a:lvl1pPr>
            <a:lvl2pPr>
              <a:defRPr>
                <a:latin typeface="IBM Plex Mono Text" panose="020B0509050203000203" pitchFamily="49" charset="0"/>
              </a:defRPr>
            </a:lvl2pPr>
            <a:lvl3pPr>
              <a:defRPr>
                <a:latin typeface="IBM Plex Mono Text" panose="020B0509050203000203" pitchFamily="49" charset="0"/>
              </a:defRPr>
            </a:lvl3pPr>
            <a:lvl4pPr>
              <a:defRPr>
                <a:latin typeface="IBM Plex Mono Text" panose="020B0509050203000203" pitchFamily="49" charset="0"/>
              </a:defRPr>
            </a:lvl4pPr>
            <a:lvl5pPr>
              <a:defRPr>
                <a:latin typeface="IBM Plex Mono Text" panose="020B0509050203000203"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0722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793448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34018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0B4058-D52E-B32C-F20D-5C1F1DACCDDE}"/>
              </a:ext>
            </a:extLst>
          </p:cNvPr>
          <p:cNvSpPr>
            <a:spLocks noGrp="1"/>
          </p:cNvSpPr>
          <p:nvPr>
            <p:ph type="dt" sz="half" idx="10"/>
          </p:nvPr>
        </p:nvSpPr>
        <p:spPr/>
        <p:txBody>
          <a:bodyPr/>
          <a:lstStyle/>
          <a:p>
            <a:fld id="{A73D8735-4678-6844-90BD-BB9F9DAC3EEF}" type="datetimeFigureOut">
              <a:rPr lang="en-UA" smtClean="0"/>
              <a:t>08.03.2023</a:t>
            </a:fld>
            <a:endParaRPr lang="en-UA"/>
          </a:p>
        </p:txBody>
      </p:sp>
      <p:sp>
        <p:nvSpPr>
          <p:cNvPr id="3" name="Footer Placeholder 2">
            <a:extLst>
              <a:ext uri="{FF2B5EF4-FFF2-40B4-BE49-F238E27FC236}">
                <a16:creationId xmlns:a16="http://schemas.microsoft.com/office/drawing/2014/main" id="{D0887D71-C839-DA22-B65C-8DE673ADC2D2}"/>
              </a:ext>
            </a:extLst>
          </p:cNvPr>
          <p:cNvSpPr>
            <a:spLocks noGrp="1"/>
          </p:cNvSpPr>
          <p:nvPr>
            <p:ph type="ftr" sz="quarter" idx="11"/>
          </p:nvPr>
        </p:nvSpPr>
        <p:spPr/>
        <p:txBody>
          <a:bodyPr/>
          <a:lstStyle/>
          <a:p>
            <a:endParaRPr lang="en-UA"/>
          </a:p>
        </p:txBody>
      </p:sp>
      <p:sp>
        <p:nvSpPr>
          <p:cNvPr id="4" name="Slide Number Placeholder 3">
            <a:extLst>
              <a:ext uri="{FF2B5EF4-FFF2-40B4-BE49-F238E27FC236}">
                <a16:creationId xmlns:a16="http://schemas.microsoft.com/office/drawing/2014/main" id="{33D1FCA5-D4D6-2165-FD2F-4667A3FFE816}"/>
              </a:ext>
            </a:extLst>
          </p:cNvPr>
          <p:cNvSpPr>
            <a:spLocks noGrp="1"/>
          </p:cNvSpPr>
          <p:nvPr>
            <p:ph type="sldNum" sz="quarter" idx="12"/>
          </p:nvPr>
        </p:nvSpPr>
        <p:spPr/>
        <p:txBody>
          <a:bodyPr/>
          <a:lstStyle/>
          <a:p>
            <a:fld id="{7F53A0D1-C358-C646-9DD3-95FE9420A82E}" type="slidenum">
              <a:rPr lang="en-UA" smtClean="0"/>
              <a:t>‹#›</a:t>
            </a:fld>
            <a:endParaRPr lang="en-UA"/>
          </a:p>
        </p:txBody>
      </p:sp>
    </p:spTree>
    <p:extLst>
      <p:ext uri="{BB962C8B-B14F-4D97-AF65-F5344CB8AC3E}">
        <p14:creationId xmlns:p14="http://schemas.microsoft.com/office/powerpoint/2010/main" val="1504889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838200" y="1690688"/>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p:cNvCxnSpPr/>
          <p:nvPr/>
        </p:nvCxnSpPr>
        <p:spPr>
          <a:xfrm>
            <a:off x="838200" y="1296645"/>
            <a:ext cx="10515600" cy="36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6144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784073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p:cNvCxnSpPr/>
          <p:nvPr/>
        </p:nvCxnSpPr>
        <p:spPr>
          <a:xfrm>
            <a:off x="838200" y="1364249"/>
            <a:ext cx="10515600" cy="36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14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55069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10333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dirty="0"/>
          </a:p>
        </p:txBody>
      </p:sp>
      <p:pic>
        <p:nvPicPr>
          <p:cNvPr id="6" name="Picture 5">
            <a:extLst>
              <a:ext uri="{FF2B5EF4-FFF2-40B4-BE49-F238E27FC236}">
                <a16:creationId xmlns:a16="http://schemas.microsoft.com/office/drawing/2014/main" id="{50C0E56E-6DF9-1A4A-B8B3-5CCE0E34EE69}"/>
              </a:ext>
            </a:extLst>
          </p:cNvPr>
          <p:cNvPicPr>
            <a:picLocks noChangeAspect="1"/>
          </p:cNvPicPr>
          <p:nvPr/>
        </p:nvPicPr>
        <p:blipFill>
          <a:blip r:embed="rId2"/>
          <a:stretch>
            <a:fillRect/>
          </a:stretch>
        </p:blipFill>
        <p:spPr>
          <a:xfrm>
            <a:off x="340139" y="6371623"/>
            <a:ext cx="2456070" cy="378964"/>
          </a:xfrm>
          <a:prstGeom prst="rect">
            <a:avLst/>
          </a:prstGeom>
        </p:spPr>
      </p:pic>
      <p:pic>
        <p:nvPicPr>
          <p:cNvPr id="7" name="Picture 6">
            <a:extLst>
              <a:ext uri="{FF2B5EF4-FFF2-40B4-BE49-F238E27FC236}">
                <a16:creationId xmlns:a16="http://schemas.microsoft.com/office/drawing/2014/main" id="{11F93DCE-FA02-D440-9E07-8488A5BEFD87}"/>
              </a:ext>
            </a:extLst>
          </p:cNvPr>
          <p:cNvPicPr>
            <a:picLocks noChangeAspect="1"/>
          </p:cNvPicPr>
          <p:nvPr/>
        </p:nvPicPr>
        <p:blipFill>
          <a:blip r:embed="rId3"/>
          <a:stretch>
            <a:fillRect/>
          </a:stretch>
        </p:blipFill>
        <p:spPr>
          <a:xfrm>
            <a:off x="8475870" y="6371623"/>
            <a:ext cx="3375991" cy="397761"/>
          </a:xfrm>
          <a:prstGeom prst="rect">
            <a:avLst/>
          </a:prstGeom>
        </p:spPr>
      </p:pic>
    </p:spTree>
    <p:extLst>
      <p:ext uri="{BB962C8B-B14F-4D97-AF65-F5344CB8AC3E}">
        <p14:creationId xmlns:p14="http://schemas.microsoft.com/office/powerpoint/2010/main" val="549017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3_Blan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CFCBCB-1D32-9741-B77A-1BFE02DB6010}"/>
              </a:ext>
            </a:extLst>
          </p:cNvPr>
          <p:cNvPicPr>
            <a:picLocks noChangeAspect="1"/>
          </p:cNvPicPr>
          <p:nvPr/>
        </p:nvPicPr>
        <p:blipFill>
          <a:blip r:embed="rId2"/>
          <a:stretch>
            <a:fillRect/>
          </a:stretch>
        </p:blipFill>
        <p:spPr>
          <a:xfrm>
            <a:off x="340139" y="6371623"/>
            <a:ext cx="2456070" cy="378964"/>
          </a:xfrm>
          <a:prstGeom prst="rect">
            <a:avLst/>
          </a:prstGeom>
        </p:spPr>
      </p:pic>
      <p:pic>
        <p:nvPicPr>
          <p:cNvPr id="6" name="Picture 5">
            <a:extLst>
              <a:ext uri="{FF2B5EF4-FFF2-40B4-BE49-F238E27FC236}">
                <a16:creationId xmlns:a16="http://schemas.microsoft.com/office/drawing/2014/main" id="{8506E48A-1141-0A4A-92F9-E51452A18046}"/>
              </a:ext>
            </a:extLst>
          </p:cNvPr>
          <p:cNvPicPr>
            <a:picLocks noChangeAspect="1"/>
          </p:cNvPicPr>
          <p:nvPr/>
        </p:nvPicPr>
        <p:blipFill>
          <a:blip r:embed="rId3"/>
          <a:stretch>
            <a:fillRect/>
          </a:stretch>
        </p:blipFill>
        <p:spPr>
          <a:xfrm>
            <a:off x="8475870" y="6371623"/>
            <a:ext cx="3375991" cy="397761"/>
          </a:xfrm>
          <a:prstGeom prst="rect">
            <a:avLst/>
          </a:prstGeom>
        </p:spPr>
      </p:pic>
    </p:spTree>
    <p:extLst>
      <p:ext uri="{BB962C8B-B14F-4D97-AF65-F5344CB8AC3E}">
        <p14:creationId xmlns:p14="http://schemas.microsoft.com/office/powerpoint/2010/main" val="3928206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atin typeface="IBM Plex Mono SemiBold" panose="020B0709050203000203" pitchFamily="49" charset="0"/>
              </a:defRPr>
            </a:lvl1pPr>
            <a:lvl2pPr>
              <a:defRPr sz="2800">
                <a:latin typeface="IBM Plex Mono Text" panose="020B0509050203000203" pitchFamily="49" charset="0"/>
              </a:defRPr>
            </a:lvl2pPr>
            <a:lvl3pPr>
              <a:defRPr sz="2400">
                <a:latin typeface="IBM Plex Mono Text" panose="020B0509050203000203" pitchFamily="49" charset="0"/>
              </a:defRPr>
            </a:lvl3pPr>
            <a:lvl4pPr>
              <a:defRPr sz="2000">
                <a:latin typeface="IBM Plex Mono Text" panose="020B0509050203000203" pitchFamily="49" charset="0"/>
              </a:defRPr>
            </a:lvl4pPr>
            <a:lvl5pPr>
              <a:defRPr sz="2000">
                <a:latin typeface="IBM Plex Mono Text" panose="020B0509050203000203" pitchFamily="49"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IBM Plex Mono Text" panose="020B0509050203000203" pitchFamily="49"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572703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tiff"/><Relationship Id="rId2" Type="http://schemas.openxmlformats.org/officeDocument/2006/relationships/slideLayout" Target="../slideLayouts/slideLayout2.xml"/><Relationship Id="rId16" Type="http://schemas.openxmlformats.org/officeDocument/2006/relationships/image" Target="../media/image1.ti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47850"/>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a:extLst>
              <a:ext uri="{FF2B5EF4-FFF2-40B4-BE49-F238E27FC236}">
                <a16:creationId xmlns:a16="http://schemas.microsoft.com/office/drawing/2014/main" id="{20C61547-18BE-8345-B662-68E923DBE5F1}"/>
              </a:ext>
            </a:extLst>
          </p:cNvPr>
          <p:cNvPicPr>
            <a:picLocks noChangeAspect="1"/>
          </p:cNvPicPr>
          <p:nvPr/>
        </p:nvPicPr>
        <p:blipFill>
          <a:blip r:embed="rId17"/>
          <a:stretch>
            <a:fillRect/>
          </a:stretch>
        </p:blipFill>
        <p:spPr>
          <a:xfrm>
            <a:off x="340139" y="6371623"/>
            <a:ext cx="2456070" cy="378964"/>
          </a:xfrm>
          <a:prstGeom prst="rect">
            <a:avLst/>
          </a:prstGeom>
        </p:spPr>
      </p:pic>
    </p:spTree>
    <p:extLst>
      <p:ext uri="{BB962C8B-B14F-4D97-AF65-F5344CB8AC3E}">
        <p14:creationId xmlns:p14="http://schemas.microsoft.com/office/powerpoint/2010/main" val="41985023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p:titleStyle>
    <p:body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2.sv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501D7-7AE5-A7F4-DF0D-5BA0B4554A01}"/>
              </a:ext>
            </a:extLst>
          </p:cNvPr>
          <p:cNvSpPr>
            <a:spLocks noGrp="1"/>
          </p:cNvSpPr>
          <p:nvPr>
            <p:ph type="ctrTitle"/>
          </p:nvPr>
        </p:nvSpPr>
        <p:spPr>
          <a:xfrm>
            <a:off x="128588" y="1168401"/>
            <a:ext cx="12063412" cy="2387600"/>
          </a:xfrm>
        </p:spPr>
        <p:txBody>
          <a:bodyPr/>
          <a:lstStyle/>
          <a:p>
            <a:r>
              <a:rPr lang="en-US" dirty="0"/>
              <a:t>Python Packages for Data Science in Healthcare</a:t>
            </a:r>
            <a:endParaRPr lang="en-UA" dirty="0"/>
          </a:p>
        </p:txBody>
      </p:sp>
    </p:spTree>
    <p:extLst>
      <p:ext uri="{BB962C8B-B14F-4D97-AF65-F5344CB8AC3E}">
        <p14:creationId xmlns:p14="http://schemas.microsoft.com/office/powerpoint/2010/main" val="265594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959E4-B722-B547-7C12-74D8BA274ABF}"/>
              </a:ext>
            </a:extLst>
          </p:cNvPr>
          <p:cNvSpPr>
            <a:spLocks noGrp="1"/>
          </p:cNvSpPr>
          <p:nvPr>
            <p:ph type="title"/>
          </p:nvPr>
        </p:nvSpPr>
        <p:spPr>
          <a:xfrm>
            <a:off x="308919" y="192128"/>
            <a:ext cx="11870723" cy="1117686"/>
          </a:xfrm>
        </p:spPr>
        <p:txBody>
          <a:bodyPr>
            <a:normAutofit fontScale="90000"/>
          </a:bodyPr>
          <a:lstStyle/>
          <a:p>
            <a:r>
              <a:rPr lang="en-US" dirty="0"/>
              <a:t>Scientific Computing Libraries in Python</a:t>
            </a:r>
            <a:endParaRPr lang="en-UA" dirty="0"/>
          </a:p>
        </p:txBody>
      </p:sp>
      <p:sp>
        <p:nvSpPr>
          <p:cNvPr id="6" name="TextBox 5">
            <a:extLst>
              <a:ext uri="{FF2B5EF4-FFF2-40B4-BE49-F238E27FC236}">
                <a16:creationId xmlns:a16="http://schemas.microsoft.com/office/drawing/2014/main" id="{7C67D511-D1DA-E346-AC7B-A35A3A319FF0}"/>
              </a:ext>
            </a:extLst>
          </p:cNvPr>
          <p:cNvSpPr txBox="1"/>
          <p:nvPr/>
        </p:nvSpPr>
        <p:spPr>
          <a:xfrm>
            <a:off x="0" y="2820601"/>
            <a:ext cx="4287795" cy="1754326"/>
          </a:xfrm>
          <a:prstGeom prst="rect">
            <a:avLst/>
          </a:prstGeom>
          <a:noFill/>
        </p:spPr>
        <p:txBody>
          <a:bodyPr wrap="square" rtlCol="0">
            <a:spAutoFit/>
          </a:bodyPr>
          <a:lstStyle/>
          <a:p>
            <a:pPr indent="-457200" algn="ctr"/>
            <a:r>
              <a:rPr lang="en-US" sz="3600" b="1" i="0" u="none" strike="noStrike" dirty="0">
                <a:solidFill>
                  <a:srgbClr val="000000"/>
                </a:solidFill>
                <a:effectLst/>
                <a:latin typeface="Calibri" panose="020F0502020204030204" pitchFamily="34" charset="0"/>
              </a:rPr>
              <a:t>1. Scientific Computing </a:t>
            </a:r>
            <a:br>
              <a:rPr lang="en-US" sz="3600" b="1" i="0" u="none" strike="noStrike" dirty="0">
                <a:solidFill>
                  <a:srgbClr val="000000"/>
                </a:solidFill>
                <a:effectLst/>
                <a:latin typeface="Calibri" panose="020F0502020204030204" pitchFamily="34" charset="0"/>
              </a:rPr>
            </a:br>
            <a:r>
              <a:rPr lang="en-US" sz="3600" b="0" i="0" u="none" strike="noStrike" dirty="0">
                <a:solidFill>
                  <a:srgbClr val="000000"/>
                </a:solidFill>
                <a:effectLst/>
                <a:latin typeface="Calibri" panose="020F0502020204030204" pitchFamily="34" charset="0"/>
              </a:rPr>
              <a:t>Libraries</a:t>
            </a:r>
            <a:endParaRPr lang="en-UA" sz="3600" dirty="0"/>
          </a:p>
        </p:txBody>
      </p:sp>
      <p:sp>
        <p:nvSpPr>
          <p:cNvPr id="7" name="Left Brace 6">
            <a:extLst>
              <a:ext uri="{FF2B5EF4-FFF2-40B4-BE49-F238E27FC236}">
                <a16:creationId xmlns:a16="http://schemas.microsoft.com/office/drawing/2014/main" id="{96E6F97E-8A11-0130-BD76-3B52F6A4A59A}"/>
              </a:ext>
            </a:extLst>
          </p:cNvPr>
          <p:cNvSpPr/>
          <p:nvPr/>
        </p:nvSpPr>
        <p:spPr>
          <a:xfrm>
            <a:off x="4338235" y="1709973"/>
            <a:ext cx="822547" cy="3975581"/>
          </a:xfrm>
          <a:prstGeom prst="leftBrace">
            <a:avLst/>
          </a:prstGeom>
          <a:ln w="50800"/>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A"/>
          </a:p>
        </p:txBody>
      </p:sp>
      <p:pic>
        <p:nvPicPr>
          <p:cNvPr id="10" name="Picture 2" descr="pandas - NumFOCUS">
            <a:extLst>
              <a:ext uri="{FF2B5EF4-FFF2-40B4-BE49-F238E27FC236}">
                <a16:creationId xmlns:a16="http://schemas.microsoft.com/office/drawing/2014/main" id="{5F5D37D6-5C27-E6E9-54DB-D5F5847E09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19671" y="1476591"/>
            <a:ext cx="2255521" cy="225552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umPy - Wikipedia">
            <a:extLst>
              <a:ext uri="{FF2B5EF4-FFF2-40B4-BE49-F238E27FC236}">
                <a16:creationId xmlns:a16="http://schemas.microsoft.com/office/drawing/2014/main" id="{28C91392-A49F-062D-971A-7F1FC1D7EB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89191" y="3194222"/>
            <a:ext cx="3084058" cy="138782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ciPy and NumPy - Full Stack Python">
            <a:extLst>
              <a:ext uri="{FF2B5EF4-FFF2-40B4-BE49-F238E27FC236}">
                <a16:creationId xmlns:a16="http://schemas.microsoft.com/office/drawing/2014/main" id="{7AD4F620-81D6-94BC-304D-87BABD1649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70548" y="4690541"/>
            <a:ext cx="2504302" cy="99501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51F5951C-ACB2-8790-CF13-2213FD46FBFB}"/>
              </a:ext>
            </a:extLst>
          </p:cNvPr>
          <p:cNvSpPr txBox="1"/>
          <p:nvPr/>
        </p:nvSpPr>
        <p:spPr>
          <a:xfrm>
            <a:off x="8692376" y="2560319"/>
            <a:ext cx="3392944" cy="707886"/>
          </a:xfrm>
          <a:prstGeom prst="rect">
            <a:avLst/>
          </a:prstGeom>
          <a:noFill/>
        </p:spPr>
        <p:txBody>
          <a:bodyPr wrap="square" rtlCol="0">
            <a:spAutoFit/>
          </a:bodyPr>
          <a:lstStyle/>
          <a:p>
            <a:r>
              <a:rPr lang="en-US" sz="2000" b="1" i="0" u="none" strike="noStrike" dirty="0">
                <a:solidFill>
                  <a:srgbClr val="000000"/>
                </a:solidFill>
                <a:effectLst/>
                <a:latin typeface="Calibri" panose="020F0502020204030204" pitchFamily="34" charset="0"/>
              </a:rPr>
              <a:t>Pandas</a:t>
            </a:r>
            <a:r>
              <a:rPr lang="en-US" sz="2000" b="0" i="0" u="none" strike="noStrike" dirty="0">
                <a:solidFill>
                  <a:srgbClr val="000000"/>
                </a:solidFill>
                <a:effectLst/>
                <a:latin typeface="Calibri" panose="020F0502020204030204" pitchFamily="34" charset="0"/>
              </a:rPr>
              <a:t> (Data structures &amp; tools)</a:t>
            </a:r>
            <a:endParaRPr lang="en-UA" sz="2000" dirty="0"/>
          </a:p>
        </p:txBody>
      </p:sp>
      <p:sp>
        <p:nvSpPr>
          <p:cNvPr id="15" name="TextBox 14">
            <a:extLst>
              <a:ext uri="{FF2B5EF4-FFF2-40B4-BE49-F238E27FC236}">
                <a16:creationId xmlns:a16="http://schemas.microsoft.com/office/drawing/2014/main" id="{3D306C8B-FD9B-DB01-9F4C-0F8EB8B7E4A1}"/>
              </a:ext>
            </a:extLst>
          </p:cNvPr>
          <p:cNvSpPr txBox="1"/>
          <p:nvPr/>
        </p:nvSpPr>
        <p:spPr>
          <a:xfrm>
            <a:off x="8738096" y="3688080"/>
            <a:ext cx="2930168" cy="400110"/>
          </a:xfrm>
          <a:prstGeom prst="rect">
            <a:avLst/>
          </a:prstGeom>
          <a:noFill/>
        </p:spPr>
        <p:txBody>
          <a:bodyPr wrap="square" rtlCol="0">
            <a:spAutoFit/>
          </a:bodyPr>
          <a:lstStyle/>
          <a:p>
            <a:r>
              <a:rPr lang="en-US" sz="2000" b="1" i="0" u="none" strike="noStrike" dirty="0">
                <a:solidFill>
                  <a:srgbClr val="000000"/>
                </a:solidFill>
                <a:effectLst/>
                <a:latin typeface="Calibri" panose="020F0502020204030204" pitchFamily="34" charset="0"/>
              </a:rPr>
              <a:t>NumPy</a:t>
            </a:r>
            <a:r>
              <a:rPr lang="en-US" sz="1800" b="1" i="0" u="none" strike="noStrike" dirty="0">
                <a:solidFill>
                  <a:srgbClr val="000000"/>
                </a:solidFill>
                <a:effectLst/>
                <a:latin typeface="Calibri" panose="020F0502020204030204" pitchFamily="34" charset="0"/>
              </a:rPr>
              <a:t> </a:t>
            </a:r>
            <a:r>
              <a:rPr lang="en-US" sz="1800" b="0" i="0" u="none" strike="noStrike" dirty="0">
                <a:solidFill>
                  <a:srgbClr val="000000"/>
                </a:solidFill>
                <a:effectLst/>
                <a:latin typeface="Calibri" panose="020F0502020204030204" pitchFamily="34" charset="0"/>
              </a:rPr>
              <a:t>(Arrays &amp; matrices)</a:t>
            </a:r>
            <a:endParaRPr lang="en-UA" dirty="0"/>
          </a:p>
        </p:txBody>
      </p:sp>
      <p:sp>
        <p:nvSpPr>
          <p:cNvPr id="16" name="TextBox 15">
            <a:extLst>
              <a:ext uri="{FF2B5EF4-FFF2-40B4-BE49-F238E27FC236}">
                <a16:creationId xmlns:a16="http://schemas.microsoft.com/office/drawing/2014/main" id="{076498D4-A115-900D-C47D-E23F23FE2B18}"/>
              </a:ext>
            </a:extLst>
          </p:cNvPr>
          <p:cNvSpPr txBox="1"/>
          <p:nvPr/>
        </p:nvSpPr>
        <p:spPr>
          <a:xfrm>
            <a:off x="8677136" y="5044440"/>
            <a:ext cx="3621544" cy="677108"/>
          </a:xfrm>
          <a:prstGeom prst="rect">
            <a:avLst/>
          </a:prstGeom>
          <a:noFill/>
        </p:spPr>
        <p:txBody>
          <a:bodyPr wrap="square" rtlCol="0">
            <a:spAutoFit/>
          </a:bodyPr>
          <a:lstStyle/>
          <a:p>
            <a:r>
              <a:rPr lang="en-US" sz="2000" b="1" i="0" u="none" strike="noStrike" dirty="0">
                <a:solidFill>
                  <a:srgbClr val="000000"/>
                </a:solidFill>
                <a:effectLst/>
                <a:latin typeface="Calibri" panose="020F0502020204030204" pitchFamily="34" charset="0"/>
              </a:rPr>
              <a:t>SciPy</a:t>
            </a:r>
            <a:r>
              <a:rPr lang="en-US" sz="1800" b="0" i="0" u="none" strike="noStrike" dirty="0">
                <a:solidFill>
                  <a:srgbClr val="000000"/>
                </a:solidFill>
                <a:effectLst/>
                <a:latin typeface="Calibri" panose="020F0502020204030204" pitchFamily="34" charset="0"/>
              </a:rPr>
              <a:t> (Integrals, solving differential equations, </a:t>
            </a:r>
            <a:r>
              <a:rPr lang="en-US" sz="1800" b="0" i="0" u="none" strike="noStrike" dirty="0" err="1">
                <a:solidFill>
                  <a:srgbClr val="000000"/>
                </a:solidFill>
                <a:effectLst/>
                <a:latin typeface="Calibri" panose="020F0502020204030204" pitchFamily="34" charset="0"/>
              </a:rPr>
              <a:t>optimisation</a:t>
            </a:r>
            <a:r>
              <a:rPr lang="en-US" sz="1800" b="0" i="0" u="none" strike="noStrike" dirty="0">
                <a:solidFill>
                  <a:srgbClr val="000000"/>
                </a:solidFill>
                <a:effectLst/>
                <a:latin typeface="Calibri" panose="020F0502020204030204" pitchFamily="34" charset="0"/>
              </a:rPr>
              <a:t>)</a:t>
            </a:r>
            <a:endParaRPr lang="en-UA" dirty="0"/>
          </a:p>
        </p:txBody>
      </p:sp>
    </p:spTree>
    <p:extLst>
      <p:ext uri="{BB962C8B-B14F-4D97-AF65-F5344CB8AC3E}">
        <p14:creationId xmlns:p14="http://schemas.microsoft.com/office/powerpoint/2010/main" val="381574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028"/>
                                        </p:tgtEl>
                                        <p:attrNameLst>
                                          <p:attrName>style.visibility</p:attrName>
                                        </p:attrNameLst>
                                      </p:cBhvr>
                                      <p:to>
                                        <p:strVal val="visible"/>
                                      </p:to>
                                    </p:set>
                                    <p:animEffect transition="in" filter="fade">
                                      <p:cBhvr>
                                        <p:cTn id="30" dur="500"/>
                                        <p:tgtEl>
                                          <p:spTgt spid="1028"/>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030"/>
                                        </p:tgtEl>
                                        <p:attrNameLst>
                                          <p:attrName>style.visibility</p:attrName>
                                        </p:attrNameLst>
                                      </p:cBhvr>
                                      <p:to>
                                        <p:strVal val="visible"/>
                                      </p:to>
                                    </p:set>
                                    <p:animEffect transition="in" filter="fade">
                                      <p:cBhvr>
                                        <p:cTn id="39" dur="500"/>
                                        <p:tgtEl>
                                          <p:spTgt spid="1030"/>
                                        </p:tgtEl>
                                      </p:cBhvr>
                                    </p:animEffect>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animBg="1"/>
      <p:bldP spid="13" grpId="0"/>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DBFE7-F310-32C3-1802-8789141D3838}"/>
              </a:ext>
            </a:extLst>
          </p:cNvPr>
          <p:cNvSpPr>
            <a:spLocks noGrp="1"/>
          </p:cNvSpPr>
          <p:nvPr>
            <p:ph type="title"/>
          </p:nvPr>
        </p:nvSpPr>
        <p:spPr/>
        <p:txBody>
          <a:bodyPr/>
          <a:lstStyle/>
          <a:p>
            <a:r>
              <a:rPr lang="en-US" dirty="0"/>
              <a:t>Question</a:t>
            </a:r>
            <a:endParaRPr lang="en-UA" dirty="0"/>
          </a:p>
        </p:txBody>
      </p:sp>
      <p:sp>
        <p:nvSpPr>
          <p:cNvPr id="3" name="Content Placeholder 2">
            <a:extLst>
              <a:ext uri="{FF2B5EF4-FFF2-40B4-BE49-F238E27FC236}">
                <a16:creationId xmlns:a16="http://schemas.microsoft.com/office/drawing/2014/main" id="{C270F60C-7F2D-128E-70C7-D9179BE493A4}"/>
              </a:ext>
            </a:extLst>
          </p:cNvPr>
          <p:cNvSpPr>
            <a:spLocks noGrp="1"/>
          </p:cNvSpPr>
          <p:nvPr>
            <p:ph idx="1"/>
          </p:nvPr>
        </p:nvSpPr>
        <p:spPr/>
        <p:txBody>
          <a:bodyPr>
            <a:normAutofit/>
          </a:bodyPr>
          <a:lstStyle/>
          <a:p>
            <a:pPr indent="0" algn="l" rtl="0">
              <a:spcBef>
                <a:spcPts val="0"/>
              </a:spcBef>
              <a:spcAft>
                <a:spcPts val="0"/>
              </a:spcAft>
              <a:buNone/>
            </a:pPr>
            <a:r>
              <a:rPr lang="en-US" sz="1800" b="0" i="0" u="none" strike="noStrike" dirty="0">
                <a:solidFill>
                  <a:srgbClr val="000000"/>
                </a:solidFill>
                <a:effectLst/>
                <a:latin typeface="Calibri" panose="020F0502020204030204" pitchFamily="34" charset="0"/>
              </a:rPr>
              <a:t>What is the primary instrument used in Pandas?</a:t>
            </a:r>
            <a:endParaRPr lang="en-US" sz="1200" b="0" i="0" u="none" strike="noStrike" dirty="0">
              <a:solidFill>
                <a:srgbClr val="000000"/>
              </a:solidFill>
              <a:effectLst/>
            </a:endParaRPr>
          </a:p>
          <a:p>
            <a:pPr marL="514350" indent="-285750" algn="l" rtl="0">
              <a:spcBef>
                <a:spcPts val="0"/>
              </a:spcBef>
              <a:spcAft>
                <a:spcPts val="0"/>
              </a:spcAft>
              <a:buFont typeface="System Font Regular"/>
              <a:buChar char="◦"/>
            </a:pPr>
            <a:r>
              <a:rPr lang="en-US" sz="1800" b="0" i="0" u="sng" strike="noStrike" dirty="0">
                <a:solidFill>
                  <a:srgbClr val="000000"/>
                </a:solidFill>
                <a:effectLst/>
                <a:latin typeface="Calibri" panose="020F0502020204030204" pitchFamily="34" charset="0"/>
              </a:rPr>
              <a:t>Arrays</a:t>
            </a:r>
            <a:endParaRPr lang="en-US" sz="1200" b="0" i="0" u="sng" strike="noStrike" dirty="0">
              <a:solidFill>
                <a:srgbClr val="000000"/>
              </a:solidFill>
              <a:effectLst/>
            </a:endParaRPr>
          </a:p>
          <a:p>
            <a:pPr marL="514350" indent="-285750" algn="l" rtl="0">
              <a:spcBef>
                <a:spcPts val="0"/>
              </a:spcBef>
              <a:spcAft>
                <a:spcPts val="0"/>
              </a:spcAft>
              <a:buFont typeface="System Font Regular"/>
              <a:buChar char="◦"/>
            </a:pPr>
            <a:r>
              <a:rPr lang="en-US" sz="1800" b="0" i="0" u="none" strike="noStrike" dirty="0" err="1">
                <a:solidFill>
                  <a:srgbClr val="000000"/>
                </a:solidFill>
                <a:effectLst/>
                <a:latin typeface="Calibri" panose="020F0502020204030204" pitchFamily="34" charset="0"/>
              </a:rPr>
              <a:t>Dataframes</a:t>
            </a:r>
            <a:endParaRPr lang="en-US" sz="1000" b="0" i="0" u="none" strike="noStrike" dirty="0">
              <a:solidFill>
                <a:srgbClr val="000000"/>
              </a:solidFill>
              <a:effectLst/>
            </a:endParaRPr>
          </a:p>
          <a:p>
            <a:pPr marL="514350" indent="-285750" algn="l" rtl="0">
              <a:spcBef>
                <a:spcPts val="0"/>
              </a:spcBef>
              <a:spcAft>
                <a:spcPts val="0"/>
              </a:spcAft>
              <a:buFont typeface="System Font Regular"/>
              <a:buChar char="◦"/>
            </a:pPr>
            <a:r>
              <a:rPr lang="en-US" sz="1800" b="0" i="0" u="none" strike="noStrike" dirty="0">
                <a:solidFill>
                  <a:srgbClr val="000000"/>
                </a:solidFill>
                <a:effectLst/>
                <a:latin typeface="Calibri" panose="020F0502020204030204" pitchFamily="34" charset="0"/>
              </a:rPr>
              <a:t>Matrices</a:t>
            </a:r>
            <a:endParaRPr lang="en-US" sz="1000" b="0" i="0" u="none" strike="noStrike" dirty="0">
              <a:solidFill>
                <a:srgbClr val="000000"/>
              </a:solidFill>
              <a:effectLst/>
            </a:endParaRPr>
          </a:p>
          <a:p>
            <a:pPr marL="0" indent="0">
              <a:buNone/>
            </a:pPr>
            <a:br>
              <a:rPr lang="en-US" sz="1000" dirty="0"/>
            </a:br>
            <a:br>
              <a:rPr lang="en-US" sz="1000" dirty="0"/>
            </a:br>
            <a:br>
              <a:rPr lang="en-US" sz="1200" dirty="0"/>
            </a:br>
            <a:br>
              <a:rPr lang="en-US" sz="1200" dirty="0"/>
            </a:br>
            <a:br>
              <a:rPr lang="en-US" dirty="0"/>
            </a:br>
            <a:br>
              <a:rPr lang="en-US" dirty="0"/>
            </a:br>
            <a:br>
              <a:rPr lang="en-US" dirty="0"/>
            </a:br>
            <a:br>
              <a:rPr lang="en-US" dirty="0"/>
            </a:br>
            <a:endParaRPr lang="en-UA" dirty="0"/>
          </a:p>
        </p:txBody>
      </p:sp>
    </p:spTree>
    <p:extLst>
      <p:ext uri="{BB962C8B-B14F-4D97-AF65-F5344CB8AC3E}">
        <p14:creationId xmlns:p14="http://schemas.microsoft.com/office/powerpoint/2010/main" val="1621853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959E4-B722-B547-7C12-74D8BA274ABF}"/>
              </a:ext>
            </a:extLst>
          </p:cNvPr>
          <p:cNvSpPr>
            <a:spLocks noGrp="1"/>
          </p:cNvSpPr>
          <p:nvPr>
            <p:ph type="title"/>
          </p:nvPr>
        </p:nvSpPr>
        <p:spPr>
          <a:xfrm>
            <a:off x="308919" y="192128"/>
            <a:ext cx="11761161" cy="1117686"/>
          </a:xfrm>
        </p:spPr>
        <p:txBody>
          <a:bodyPr>
            <a:normAutofit/>
          </a:bodyPr>
          <a:lstStyle/>
          <a:p>
            <a:pPr algn="ctr"/>
            <a:r>
              <a:rPr lang="en-US" dirty="0"/>
              <a:t>Visualization Libraries in Python</a:t>
            </a:r>
            <a:endParaRPr lang="en-UA" dirty="0"/>
          </a:p>
        </p:txBody>
      </p:sp>
      <p:sp>
        <p:nvSpPr>
          <p:cNvPr id="6" name="TextBox 5">
            <a:extLst>
              <a:ext uri="{FF2B5EF4-FFF2-40B4-BE49-F238E27FC236}">
                <a16:creationId xmlns:a16="http://schemas.microsoft.com/office/drawing/2014/main" id="{7C67D511-D1DA-E346-AC7B-A35A3A319FF0}"/>
              </a:ext>
            </a:extLst>
          </p:cNvPr>
          <p:cNvSpPr txBox="1"/>
          <p:nvPr/>
        </p:nvSpPr>
        <p:spPr>
          <a:xfrm>
            <a:off x="0" y="3110161"/>
            <a:ext cx="4287795" cy="1200329"/>
          </a:xfrm>
          <a:prstGeom prst="rect">
            <a:avLst/>
          </a:prstGeom>
          <a:noFill/>
        </p:spPr>
        <p:txBody>
          <a:bodyPr wrap="square" rtlCol="0">
            <a:spAutoFit/>
          </a:bodyPr>
          <a:lstStyle/>
          <a:p>
            <a:pPr indent="-457200" algn="ctr"/>
            <a:r>
              <a:rPr lang="en-US" sz="3600" b="1" dirty="0">
                <a:solidFill>
                  <a:srgbClr val="000000"/>
                </a:solidFill>
                <a:latin typeface="Calibri" panose="020F0502020204030204" pitchFamily="34" charset="0"/>
              </a:rPr>
              <a:t>2</a:t>
            </a:r>
            <a:r>
              <a:rPr lang="en-US" sz="3600" b="1" i="0" u="none" strike="noStrike" dirty="0">
                <a:solidFill>
                  <a:srgbClr val="000000"/>
                </a:solidFill>
                <a:effectLst/>
                <a:latin typeface="Calibri" panose="020F0502020204030204" pitchFamily="34" charset="0"/>
              </a:rPr>
              <a:t>.</a:t>
            </a:r>
            <a:r>
              <a:rPr lang="en-US" sz="3600" b="1" dirty="0">
                <a:solidFill>
                  <a:srgbClr val="000000"/>
                </a:solidFill>
                <a:latin typeface="Calibri" panose="020F0502020204030204" pitchFamily="34" charset="0"/>
              </a:rPr>
              <a:t> Visualization</a:t>
            </a:r>
          </a:p>
          <a:p>
            <a:pPr indent="-457200" algn="ctr"/>
            <a:r>
              <a:rPr lang="en-US" sz="3600" b="0" i="0" u="none" strike="noStrike" dirty="0">
                <a:solidFill>
                  <a:srgbClr val="000000"/>
                </a:solidFill>
                <a:effectLst/>
                <a:latin typeface="Calibri" panose="020F0502020204030204" pitchFamily="34" charset="0"/>
              </a:rPr>
              <a:t>Libraries</a:t>
            </a:r>
            <a:endParaRPr lang="en-UA" sz="3600" dirty="0"/>
          </a:p>
        </p:txBody>
      </p:sp>
      <p:sp>
        <p:nvSpPr>
          <p:cNvPr id="7" name="Left Brace 6">
            <a:extLst>
              <a:ext uri="{FF2B5EF4-FFF2-40B4-BE49-F238E27FC236}">
                <a16:creationId xmlns:a16="http://schemas.microsoft.com/office/drawing/2014/main" id="{96E6F97E-8A11-0130-BD76-3B52F6A4A59A}"/>
              </a:ext>
            </a:extLst>
          </p:cNvPr>
          <p:cNvSpPr/>
          <p:nvPr/>
        </p:nvSpPr>
        <p:spPr>
          <a:xfrm>
            <a:off x="4338235" y="1709973"/>
            <a:ext cx="822547" cy="3975581"/>
          </a:xfrm>
          <a:prstGeom prst="leftBrace">
            <a:avLst/>
          </a:prstGeom>
          <a:ln w="50800"/>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A"/>
          </a:p>
        </p:txBody>
      </p:sp>
      <p:sp>
        <p:nvSpPr>
          <p:cNvPr id="13" name="TextBox 12">
            <a:extLst>
              <a:ext uri="{FF2B5EF4-FFF2-40B4-BE49-F238E27FC236}">
                <a16:creationId xmlns:a16="http://schemas.microsoft.com/office/drawing/2014/main" id="{51F5951C-ACB2-8790-CF13-2213FD46FBFB}"/>
              </a:ext>
            </a:extLst>
          </p:cNvPr>
          <p:cNvSpPr txBox="1"/>
          <p:nvPr/>
        </p:nvSpPr>
        <p:spPr>
          <a:xfrm>
            <a:off x="8549226" y="2560319"/>
            <a:ext cx="3749453" cy="707886"/>
          </a:xfrm>
          <a:prstGeom prst="rect">
            <a:avLst/>
          </a:prstGeom>
          <a:noFill/>
        </p:spPr>
        <p:txBody>
          <a:bodyPr wrap="square" rtlCol="0">
            <a:spAutoFit/>
          </a:bodyPr>
          <a:lstStyle/>
          <a:p>
            <a:r>
              <a:rPr lang="en-US" sz="2000" b="1" dirty="0">
                <a:solidFill>
                  <a:srgbClr val="000000"/>
                </a:solidFill>
                <a:latin typeface="Calibri" panose="020F0502020204030204" pitchFamily="34" charset="0"/>
              </a:rPr>
              <a:t>Matplotlib</a:t>
            </a:r>
          </a:p>
          <a:p>
            <a:r>
              <a:rPr lang="en-US" dirty="0"/>
              <a:t>(plots &amp; graphs, most popular</a:t>
            </a:r>
            <a:r>
              <a:rPr lang="en-US" sz="2000" b="0" i="0" u="none" strike="noStrike" dirty="0">
                <a:solidFill>
                  <a:srgbClr val="000000"/>
                </a:solidFill>
                <a:effectLst/>
                <a:latin typeface="Calibri" panose="020F0502020204030204" pitchFamily="34" charset="0"/>
              </a:rPr>
              <a:t>)</a:t>
            </a:r>
            <a:endParaRPr lang="en-UA" sz="2000" dirty="0"/>
          </a:p>
        </p:txBody>
      </p:sp>
      <p:sp>
        <p:nvSpPr>
          <p:cNvPr id="16" name="TextBox 15">
            <a:extLst>
              <a:ext uri="{FF2B5EF4-FFF2-40B4-BE49-F238E27FC236}">
                <a16:creationId xmlns:a16="http://schemas.microsoft.com/office/drawing/2014/main" id="{076498D4-A115-900D-C47D-E23F23FE2B18}"/>
              </a:ext>
            </a:extLst>
          </p:cNvPr>
          <p:cNvSpPr txBox="1"/>
          <p:nvPr/>
        </p:nvSpPr>
        <p:spPr>
          <a:xfrm>
            <a:off x="8614719" y="4404360"/>
            <a:ext cx="3683962" cy="954107"/>
          </a:xfrm>
          <a:prstGeom prst="rect">
            <a:avLst/>
          </a:prstGeom>
          <a:noFill/>
        </p:spPr>
        <p:txBody>
          <a:bodyPr wrap="square" rtlCol="0">
            <a:spAutoFit/>
          </a:bodyPr>
          <a:lstStyle/>
          <a:p>
            <a:r>
              <a:rPr lang="en-US" sz="2000" b="1" dirty="0">
                <a:solidFill>
                  <a:srgbClr val="000000"/>
                </a:solidFill>
                <a:latin typeface="Calibri" panose="020F0502020204030204" pitchFamily="34" charset="0"/>
              </a:rPr>
              <a:t>Seaborn</a:t>
            </a:r>
          </a:p>
          <a:p>
            <a:r>
              <a:rPr lang="en-US" dirty="0"/>
              <a:t>(plots: heat maps, time series, violin plots)</a:t>
            </a:r>
            <a:endParaRPr lang="en-UA" dirty="0"/>
          </a:p>
        </p:txBody>
      </p:sp>
      <p:pic>
        <p:nvPicPr>
          <p:cNvPr id="14" name="Graphic 13">
            <a:extLst>
              <a:ext uri="{FF2B5EF4-FFF2-40B4-BE49-F238E27FC236}">
                <a16:creationId xmlns:a16="http://schemas.microsoft.com/office/drawing/2014/main" id="{82D8E663-B967-4284-49AF-EB9E063B54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78488" y="2420750"/>
            <a:ext cx="3670738" cy="880977"/>
          </a:xfrm>
          <a:prstGeom prst="rect">
            <a:avLst/>
          </a:prstGeom>
        </p:spPr>
      </p:pic>
      <p:pic>
        <p:nvPicPr>
          <p:cNvPr id="3080" name="Picture 8" descr="Discussion of seaborn logo · Issue #2243 · mwaskom/seaborn · GitHub">
            <a:extLst>
              <a:ext uri="{FF2B5EF4-FFF2-40B4-BE49-F238E27FC236}">
                <a16:creationId xmlns:a16="http://schemas.microsoft.com/office/drawing/2014/main" id="{6FD0D6B6-EF06-299D-3650-9DF78B3E10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2414" y="4105493"/>
            <a:ext cx="3442885" cy="10425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210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080"/>
                                        </p:tgtEl>
                                        <p:attrNameLst>
                                          <p:attrName>style.visibility</p:attrName>
                                        </p:attrNameLst>
                                      </p:cBhvr>
                                      <p:to>
                                        <p:strVal val="visible"/>
                                      </p:to>
                                    </p:set>
                                    <p:animEffect transition="in" filter="fade">
                                      <p:cBhvr>
                                        <p:cTn id="30" dur="500"/>
                                        <p:tgtEl>
                                          <p:spTgt spid="3080"/>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animBg="1"/>
      <p:bldP spid="13"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959E4-B722-B547-7C12-74D8BA274ABF}"/>
              </a:ext>
            </a:extLst>
          </p:cNvPr>
          <p:cNvSpPr>
            <a:spLocks noGrp="1"/>
          </p:cNvSpPr>
          <p:nvPr>
            <p:ph type="title"/>
          </p:nvPr>
        </p:nvSpPr>
        <p:spPr>
          <a:xfrm>
            <a:off x="670560" y="192128"/>
            <a:ext cx="11262360" cy="1117686"/>
          </a:xfrm>
        </p:spPr>
        <p:txBody>
          <a:bodyPr>
            <a:normAutofit/>
          </a:bodyPr>
          <a:lstStyle/>
          <a:p>
            <a:pPr algn="ctr"/>
            <a:r>
              <a:rPr lang="en-US" dirty="0"/>
              <a:t>Algorithmic Libraries in Python</a:t>
            </a:r>
            <a:endParaRPr lang="en-UA" dirty="0"/>
          </a:p>
        </p:txBody>
      </p:sp>
      <p:sp>
        <p:nvSpPr>
          <p:cNvPr id="6" name="TextBox 5">
            <a:extLst>
              <a:ext uri="{FF2B5EF4-FFF2-40B4-BE49-F238E27FC236}">
                <a16:creationId xmlns:a16="http://schemas.microsoft.com/office/drawing/2014/main" id="{7C67D511-D1DA-E346-AC7B-A35A3A319FF0}"/>
              </a:ext>
            </a:extLst>
          </p:cNvPr>
          <p:cNvSpPr txBox="1"/>
          <p:nvPr/>
        </p:nvSpPr>
        <p:spPr>
          <a:xfrm>
            <a:off x="0" y="3110161"/>
            <a:ext cx="4287795" cy="1200329"/>
          </a:xfrm>
          <a:prstGeom prst="rect">
            <a:avLst/>
          </a:prstGeom>
          <a:noFill/>
        </p:spPr>
        <p:txBody>
          <a:bodyPr wrap="square" rtlCol="0">
            <a:spAutoFit/>
          </a:bodyPr>
          <a:lstStyle/>
          <a:p>
            <a:pPr indent="-457200" algn="ctr"/>
            <a:r>
              <a:rPr lang="en-US" sz="3600" b="1" dirty="0">
                <a:solidFill>
                  <a:srgbClr val="000000"/>
                </a:solidFill>
                <a:latin typeface="Calibri" panose="020F0502020204030204" pitchFamily="34" charset="0"/>
              </a:rPr>
              <a:t>3</a:t>
            </a:r>
            <a:r>
              <a:rPr lang="en-US" sz="3600" b="1" i="0" u="none" strike="noStrike" dirty="0">
                <a:solidFill>
                  <a:srgbClr val="000000"/>
                </a:solidFill>
                <a:effectLst/>
                <a:latin typeface="Calibri" panose="020F0502020204030204" pitchFamily="34" charset="0"/>
              </a:rPr>
              <a:t>.</a:t>
            </a:r>
            <a:r>
              <a:rPr lang="en-US" dirty="0"/>
              <a:t> </a:t>
            </a:r>
            <a:r>
              <a:rPr lang="en-US" sz="3600" b="1" dirty="0">
                <a:solidFill>
                  <a:srgbClr val="000000"/>
                </a:solidFill>
                <a:latin typeface="Calibri" panose="020F0502020204030204" pitchFamily="34" charset="0"/>
              </a:rPr>
              <a:t>Algorithmic</a:t>
            </a:r>
          </a:p>
          <a:p>
            <a:pPr indent="-457200" algn="ctr"/>
            <a:r>
              <a:rPr lang="en-US" sz="3600" b="0" i="0" u="none" strike="noStrike" dirty="0">
                <a:solidFill>
                  <a:srgbClr val="000000"/>
                </a:solidFill>
                <a:effectLst/>
                <a:latin typeface="Calibri" panose="020F0502020204030204" pitchFamily="34" charset="0"/>
              </a:rPr>
              <a:t>Libraries</a:t>
            </a:r>
            <a:endParaRPr lang="en-UA" sz="3600" dirty="0"/>
          </a:p>
        </p:txBody>
      </p:sp>
      <p:sp>
        <p:nvSpPr>
          <p:cNvPr id="7" name="Left Brace 6">
            <a:extLst>
              <a:ext uri="{FF2B5EF4-FFF2-40B4-BE49-F238E27FC236}">
                <a16:creationId xmlns:a16="http://schemas.microsoft.com/office/drawing/2014/main" id="{96E6F97E-8A11-0130-BD76-3B52F6A4A59A}"/>
              </a:ext>
            </a:extLst>
          </p:cNvPr>
          <p:cNvSpPr/>
          <p:nvPr/>
        </p:nvSpPr>
        <p:spPr>
          <a:xfrm>
            <a:off x="4338235" y="1709973"/>
            <a:ext cx="822547" cy="3975581"/>
          </a:xfrm>
          <a:prstGeom prst="leftBrace">
            <a:avLst/>
          </a:prstGeom>
          <a:ln w="50800"/>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A"/>
          </a:p>
        </p:txBody>
      </p:sp>
      <p:sp>
        <p:nvSpPr>
          <p:cNvPr id="13" name="TextBox 12">
            <a:extLst>
              <a:ext uri="{FF2B5EF4-FFF2-40B4-BE49-F238E27FC236}">
                <a16:creationId xmlns:a16="http://schemas.microsoft.com/office/drawing/2014/main" id="{51F5951C-ACB2-8790-CF13-2213FD46FBFB}"/>
              </a:ext>
            </a:extLst>
          </p:cNvPr>
          <p:cNvSpPr txBox="1"/>
          <p:nvPr/>
        </p:nvSpPr>
        <p:spPr>
          <a:xfrm>
            <a:off x="8549227" y="2560319"/>
            <a:ext cx="3642774" cy="984885"/>
          </a:xfrm>
          <a:prstGeom prst="rect">
            <a:avLst/>
          </a:prstGeom>
          <a:noFill/>
        </p:spPr>
        <p:txBody>
          <a:bodyPr wrap="square" rtlCol="0">
            <a:spAutoFit/>
          </a:bodyPr>
          <a:lstStyle/>
          <a:p>
            <a:r>
              <a:rPr lang="en-US" sz="2000" b="1" dirty="0">
                <a:solidFill>
                  <a:srgbClr val="000000"/>
                </a:solidFill>
                <a:latin typeface="Calibri" panose="020F0502020204030204" pitchFamily="34" charset="0"/>
              </a:rPr>
              <a:t>Scikit-learn</a:t>
            </a:r>
          </a:p>
          <a:p>
            <a:r>
              <a:rPr lang="en-US" sz="2000" b="1" dirty="0">
                <a:solidFill>
                  <a:srgbClr val="000000"/>
                </a:solidFill>
                <a:latin typeface="Calibri" panose="020F0502020204030204" pitchFamily="34" charset="0"/>
              </a:rPr>
              <a:t> </a:t>
            </a:r>
            <a:r>
              <a:rPr lang="en-US" dirty="0"/>
              <a:t>(Machine Learning: regression, classification,...)</a:t>
            </a:r>
            <a:endParaRPr lang="en-UA" sz="2000" dirty="0"/>
          </a:p>
        </p:txBody>
      </p:sp>
      <p:sp>
        <p:nvSpPr>
          <p:cNvPr id="16" name="TextBox 15">
            <a:extLst>
              <a:ext uri="{FF2B5EF4-FFF2-40B4-BE49-F238E27FC236}">
                <a16:creationId xmlns:a16="http://schemas.microsoft.com/office/drawing/2014/main" id="{076498D4-A115-900D-C47D-E23F23FE2B18}"/>
              </a:ext>
            </a:extLst>
          </p:cNvPr>
          <p:cNvSpPr txBox="1"/>
          <p:nvPr/>
        </p:nvSpPr>
        <p:spPr>
          <a:xfrm>
            <a:off x="8614719" y="4404360"/>
            <a:ext cx="3683962" cy="1538883"/>
          </a:xfrm>
          <a:prstGeom prst="rect">
            <a:avLst/>
          </a:prstGeom>
          <a:noFill/>
        </p:spPr>
        <p:txBody>
          <a:bodyPr wrap="square" rtlCol="0">
            <a:spAutoFit/>
          </a:bodyPr>
          <a:lstStyle/>
          <a:p>
            <a:r>
              <a:rPr lang="en-US" sz="2000" b="1" dirty="0" err="1">
                <a:solidFill>
                  <a:srgbClr val="000000"/>
                </a:solidFill>
                <a:latin typeface="Calibri" panose="020F0502020204030204" pitchFamily="34" charset="0"/>
              </a:rPr>
              <a:t>Statsmodels</a:t>
            </a:r>
            <a:r>
              <a:rPr lang="en-US" sz="2000" b="1" dirty="0">
                <a:solidFill>
                  <a:srgbClr val="000000"/>
                </a:solidFill>
                <a:latin typeface="Calibri" panose="020F0502020204030204" pitchFamily="34" charset="0"/>
              </a:rPr>
              <a:t> </a:t>
            </a:r>
          </a:p>
          <a:p>
            <a:r>
              <a:rPr lang="en-US" dirty="0"/>
              <a:t>(Explore data, estimate statistical models, and perform statistical tests.)</a:t>
            </a:r>
            <a:br>
              <a:rPr lang="en-US" sz="2000" dirty="0"/>
            </a:br>
            <a:br>
              <a:rPr lang="en-US" sz="2000" dirty="0"/>
            </a:br>
            <a:endParaRPr lang="en-UA" dirty="0"/>
          </a:p>
        </p:txBody>
      </p:sp>
      <p:pic>
        <p:nvPicPr>
          <p:cNvPr id="5126" name="Picture 6" descr="SKLearn | Scikit-Learn In Python | SciKit Learn Tutorial">
            <a:extLst>
              <a:ext uri="{FF2B5EF4-FFF2-40B4-BE49-F238E27FC236}">
                <a16:creationId xmlns:a16="http://schemas.microsoft.com/office/drawing/2014/main" id="{A08AA1A8-4F09-7B26-8972-EDA00F4757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11222" y="2360217"/>
            <a:ext cx="2968734" cy="1059513"/>
          </a:xfrm>
          <a:prstGeom prst="rect">
            <a:avLst/>
          </a:prstGeom>
          <a:noFill/>
          <a:extLst>
            <a:ext uri="{909E8E84-426E-40DD-AFC4-6F175D3DCCD1}">
              <a14:hiddenFill xmlns:a14="http://schemas.microsoft.com/office/drawing/2010/main">
                <a:solidFill>
                  <a:srgbClr val="FFFFFF"/>
                </a:solidFill>
              </a14:hiddenFill>
            </a:ext>
          </a:extLst>
        </p:spPr>
      </p:pic>
      <p:pic>
        <p:nvPicPr>
          <p:cNvPr id="4" name="Graphic 3">
            <a:extLst>
              <a:ext uri="{FF2B5EF4-FFF2-40B4-BE49-F238E27FC236}">
                <a16:creationId xmlns:a16="http://schemas.microsoft.com/office/drawing/2014/main" id="{FAE7AD4F-7552-7C46-6ABA-FBF5B06C4C2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63622" y="3769070"/>
            <a:ext cx="2266888" cy="1642235"/>
          </a:xfrm>
          <a:prstGeom prst="rect">
            <a:avLst/>
          </a:prstGeom>
        </p:spPr>
      </p:pic>
    </p:spTree>
    <p:extLst>
      <p:ext uri="{BB962C8B-B14F-4D97-AF65-F5344CB8AC3E}">
        <p14:creationId xmlns:p14="http://schemas.microsoft.com/office/powerpoint/2010/main" val="1518047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126"/>
                                        </p:tgtEl>
                                        <p:attrNameLst>
                                          <p:attrName>style.visibility</p:attrName>
                                        </p:attrNameLst>
                                      </p:cBhvr>
                                      <p:to>
                                        <p:strVal val="visible"/>
                                      </p:to>
                                    </p:set>
                                    <p:animEffect transition="in" filter="fade">
                                      <p:cBhvr>
                                        <p:cTn id="21" dur="500"/>
                                        <p:tgtEl>
                                          <p:spTgt spid="5126"/>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animBg="1"/>
      <p:bldP spid="13" grpId="0"/>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DBFE7-F310-32C3-1802-8789141D3838}"/>
              </a:ext>
            </a:extLst>
          </p:cNvPr>
          <p:cNvSpPr>
            <a:spLocks noGrp="1"/>
          </p:cNvSpPr>
          <p:nvPr>
            <p:ph type="title"/>
          </p:nvPr>
        </p:nvSpPr>
        <p:spPr/>
        <p:txBody>
          <a:bodyPr/>
          <a:lstStyle/>
          <a:p>
            <a:r>
              <a:rPr lang="en-US" dirty="0"/>
              <a:t>Question</a:t>
            </a:r>
            <a:endParaRPr lang="en-UA" dirty="0"/>
          </a:p>
        </p:txBody>
      </p:sp>
      <p:sp>
        <p:nvSpPr>
          <p:cNvPr id="3" name="Content Placeholder 2">
            <a:extLst>
              <a:ext uri="{FF2B5EF4-FFF2-40B4-BE49-F238E27FC236}">
                <a16:creationId xmlns:a16="http://schemas.microsoft.com/office/drawing/2014/main" id="{C270F60C-7F2D-128E-70C7-D9179BE493A4}"/>
              </a:ext>
            </a:extLst>
          </p:cNvPr>
          <p:cNvSpPr>
            <a:spLocks noGrp="1"/>
          </p:cNvSpPr>
          <p:nvPr>
            <p:ph idx="1"/>
          </p:nvPr>
        </p:nvSpPr>
        <p:spPr/>
        <p:txBody>
          <a:bodyPr/>
          <a:lstStyle/>
          <a:p>
            <a:pPr indent="0" algn="l" rtl="0">
              <a:spcBef>
                <a:spcPts val="0"/>
              </a:spcBef>
              <a:spcAft>
                <a:spcPts val="0"/>
              </a:spcAft>
              <a:buNone/>
            </a:pPr>
            <a:r>
              <a:rPr lang="en-US" sz="1800" b="0" i="0" u="none" strike="noStrike" dirty="0">
                <a:solidFill>
                  <a:srgbClr val="000000"/>
                </a:solidFill>
                <a:effectLst/>
                <a:latin typeface="Calibri" panose="020F0502020204030204" pitchFamily="34" charset="0"/>
              </a:rPr>
              <a:t>What libraries do you use for data visualization?</a:t>
            </a:r>
          </a:p>
          <a:p>
            <a:pPr indent="0" algn="l" rtl="0">
              <a:spcBef>
                <a:spcPts val="0"/>
              </a:spcBef>
              <a:spcAft>
                <a:spcPts val="0"/>
              </a:spcAft>
              <a:buNone/>
            </a:pPr>
            <a:endParaRPr lang="en-US" sz="1200" b="0" i="0" u="none" strike="noStrike" dirty="0">
              <a:solidFill>
                <a:srgbClr val="000000"/>
              </a:solidFill>
              <a:effectLst/>
            </a:endParaRPr>
          </a:p>
          <a:p>
            <a:pPr marL="514350" indent="-285750" algn="l" rtl="0">
              <a:spcBef>
                <a:spcPts val="0"/>
              </a:spcBef>
              <a:spcAft>
                <a:spcPts val="0"/>
              </a:spcAft>
              <a:buFont typeface="Courier New" panose="02070309020205020404" pitchFamily="49" charset="0"/>
              <a:buChar char="o"/>
            </a:pPr>
            <a:r>
              <a:rPr lang="en-US" sz="1800" b="0" i="0" u="sng" strike="noStrike" dirty="0">
                <a:solidFill>
                  <a:srgbClr val="000000"/>
                </a:solidFill>
                <a:effectLst/>
                <a:latin typeface="Calibri" panose="020F0502020204030204" pitchFamily="34" charset="0"/>
              </a:rPr>
              <a:t>matplotlib</a:t>
            </a:r>
            <a:endParaRPr lang="en-US" sz="1200" b="0" i="0" u="none" strike="noStrike" dirty="0">
              <a:solidFill>
                <a:srgbClr val="000000"/>
              </a:solidFill>
              <a:effectLst/>
            </a:endParaRPr>
          </a:p>
          <a:p>
            <a:pPr marL="514350" indent="-285750" algn="l" rtl="0">
              <a:spcBef>
                <a:spcPts val="0"/>
              </a:spcBef>
              <a:spcAft>
                <a:spcPts val="0"/>
              </a:spcAft>
              <a:buFont typeface="Courier New" panose="02070309020205020404" pitchFamily="49" charset="0"/>
              <a:buChar char="o"/>
            </a:pPr>
            <a:r>
              <a:rPr lang="en-US" sz="1800" b="0" i="0" u="none" strike="noStrike" dirty="0" err="1">
                <a:solidFill>
                  <a:srgbClr val="000000"/>
                </a:solidFill>
                <a:effectLst/>
                <a:latin typeface="Calibri" panose="020F0502020204030204" pitchFamily="34" charset="0"/>
              </a:rPr>
              <a:t>numpy</a:t>
            </a:r>
            <a:endParaRPr lang="en-US" sz="1200" b="0" i="0" u="none" strike="noStrike" dirty="0">
              <a:solidFill>
                <a:srgbClr val="000000"/>
              </a:solidFill>
              <a:effectLst/>
            </a:endParaRPr>
          </a:p>
          <a:p>
            <a:pPr marL="514350" indent="-285750" algn="l" rtl="0">
              <a:spcBef>
                <a:spcPts val="0"/>
              </a:spcBef>
              <a:spcAft>
                <a:spcPts val="0"/>
              </a:spcAft>
              <a:buFont typeface="Courier New" panose="02070309020205020404" pitchFamily="49" charset="0"/>
              <a:buChar char="o"/>
            </a:pPr>
            <a:r>
              <a:rPr lang="en-US" sz="1800" b="0" i="0" u="none" strike="noStrike" dirty="0">
                <a:solidFill>
                  <a:srgbClr val="000000"/>
                </a:solidFill>
                <a:effectLst/>
                <a:latin typeface="Calibri" panose="020F0502020204030204" pitchFamily="34" charset="0"/>
              </a:rPr>
              <a:t>scikit-learn</a:t>
            </a:r>
            <a:br>
              <a:rPr lang="en-US" sz="1200" dirty="0"/>
            </a:br>
            <a:br>
              <a:rPr lang="en-US" sz="1200" dirty="0"/>
            </a:br>
            <a:br>
              <a:rPr lang="en-US" dirty="0"/>
            </a:br>
            <a:br>
              <a:rPr lang="en-US" dirty="0"/>
            </a:br>
            <a:br>
              <a:rPr lang="en-US" dirty="0"/>
            </a:br>
            <a:br>
              <a:rPr lang="en-US" dirty="0"/>
            </a:br>
            <a:endParaRPr lang="en-UA" dirty="0"/>
          </a:p>
        </p:txBody>
      </p:sp>
    </p:spTree>
    <p:extLst>
      <p:ext uri="{BB962C8B-B14F-4D97-AF65-F5344CB8AC3E}">
        <p14:creationId xmlns:p14="http://schemas.microsoft.com/office/powerpoint/2010/main" val="18365987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CC800932-7410-ACED-00AD-FBEC57DADD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491" y="1112043"/>
            <a:ext cx="12192000" cy="4249737"/>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2">
            <a:extLst>
              <a:ext uri="{FF2B5EF4-FFF2-40B4-BE49-F238E27FC236}">
                <a16:creationId xmlns:a16="http://schemas.microsoft.com/office/drawing/2014/main" id="{E776279B-C6E8-1BCF-A208-67F3EA2F98AE}"/>
              </a:ext>
            </a:extLst>
          </p:cNvPr>
          <p:cNvSpPr txBox="1">
            <a:spLocks/>
          </p:cNvSpPr>
          <p:nvPr/>
        </p:nvSpPr>
        <p:spPr>
          <a:xfrm>
            <a:off x="5532440" y="4611687"/>
            <a:ext cx="4354513" cy="150018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solidFill>
                  <a:srgbClr val="005493"/>
                </a:solidFill>
                <a:latin typeface="IBM Plex Mono SemiBold" panose="020B0709050203000203" pitchFamily="49" charset="0"/>
              </a:rPr>
              <a:t>IBM Developer</a:t>
            </a:r>
            <a:endParaRPr lang="en-UA" sz="2000" dirty="0"/>
          </a:p>
        </p:txBody>
      </p:sp>
    </p:spTree>
    <p:extLst>
      <p:ext uri="{BB962C8B-B14F-4D97-AF65-F5344CB8AC3E}">
        <p14:creationId xmlns:p14="http://schemas.microsoft.com/office/powerpoint/2010/main" val="4191794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tmp">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
      <a:majorFont>
        <a:latin typeface="IBM Plex Sans SemiBold"/>
        <a:ea typeface=""/>
        <a:cs typeface=""/>
      </a:majorFont>
      <a:minorFont>
        <a:latin typeface="IBM Plex Sans Tex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p" id="{77A8436D-8A73-2743-968F-D29974CCDBE9}" vid="{16D95E35-C36B-8441-8369-B9E942B9317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tmp</Template>
  <TotalTime>2928</TotalTime>
  <Words>943</Words>
  <Application>Microsoft Macintosh PowerPoint</Application>
  <PresentationFormat>Widescreen</PresentationFormat>
  <Paragraphs>80</Paragraphs>
  <Slides>7</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Arial</vt:lpstr>
      <vt:lpstr>Calibri</vt:lpstr>
      <vt:lpstr>Courier New</vt:lpstr>
      <vt:lpstr>Helv</vt:lpstr>
      <vt:lpstr>IBM Plex Mono SemiBold</vt:lpstr>
      <vt:lpstr>IBM Plex Mono Text</vt:lpstr>
      <vt:lpstr>IBM Plex Sans Text</vt:lpstr>
      <vt:lpstr>System Font Regular</vt:lpstr>
      <vt:lpstr>tmp</vt:lpstr>
      <vt:lpstr>Python Packages for Data Science in Healthcare</vt:lpstr>
      <vt:lpstr>Scientific Computing Libraries in Python</vt:lpstr>
      <vt:lpstr>Question</vt:lpstr>
      <vt:lpstr>Visualization Libraries in Python</vt:lpstr>
      <vt:lpstr>Algorithmic Libraries in Python</vt:lpstr>
      <vt:lpstr>Question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in the field of healthcare</dc:title>
  <dc:creator>Microsoft Office User</dc:creator>
  <cp:lastModifiedBy>Microsoft Office User</cp:lastModifiedBy>
  <cp:revision>11</cp:revision>
  <dcterms:created xsi:type="dcterms:W3CDTF">2023-03-06T18:55:03Z</dcterms:created>
  <dcterms:modified xsi:type="dcterms:W3CDTF">2023-03-08T20:14:34Z</dcterms:modified>
</cp:coreProperties>
</file>

<file path=docProps/thumbnail.jpeg>
</file>